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5BA4DD2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62" r:id="rId4"/>
    <p:sldId id="257" r:id="rId5"/>
    <p:sldId id="263" r:id="rId6"/>
    <p:sldId id="259"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863441-1032-6A48-7B67-805470D3A7FA}" name="Nicole Gavin" initials="NG" userId="S::Nicole.Gavin@health.qld.gov.au::02158011-6e60-4508-8dd0-6d217bc8eaf4" providerId="AD"/>
  <p188:author id="{B77A6874-0096-47ED-8F89-D1839E342AE2}" name="Sharon Ireland" initials="SI" userId="S::Sharon.Ireland@health.qld.gov.au::17e65303-0dd6-43b9-8382-5d88721242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FFFF"/>
    <a:srgbClr val="F0F4FA"/>
    <a:srgbClr val="CC5300"/>
    <a:srgbClr val="172949"/>
    <a:srgbClr val="D0F4F3"/>
    <a:srgbClr val="A1E9E7"/>
    <a:srgbClr val="00C9C4"/>
    <a:srgbClr val="009999"/>
    <a:srgbClr val="00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23784-CFD8-4B89-B226-05B5D796D89B}" v="3" dt="2026-05-20T03:16:29.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8" d="100"/>
          <a:sy n="108"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slide" Target="slides/slide4.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omments/modernComment_101_5BA4DD2C.xml><?xml version="1.0" encoding="utf-8"?>
<p188:cmLst xmlns:a="http://schemas.openxmlformats.org/drawingml/2006/main" xmlns:r="http://schemas.openxmlformats.org/officeDocument/2006/relationships" xmlns:p188="http://schemas.microsoft.com/office/powerpoint/2018/8/main">
  <p188:cm id="{05BF5AAA-7E26-4A5B-AC98-96D3DDDAC06F}" authorId="{A7863441-1032-6A48-7B67-805470D3A7FA}" created="2026-04-29T02:14:42.282">
    <ac:deMkLst xmlns:ac="http://schemas.microsoft.com/office/drawing/2013/main/command">
      <pc:docMk xmlns:pc="http://schemas.microsoft.com/office/powerpoint/2013/main/command"/>
      <pc:sldMk xmlns:pc="http://schemas.microsoft.com/office/powerpoint/2013/main/command" cId="1537531180" sldId="257"/>
      <ac:spMk id="3" creationId="{C2EC3752-9B3F-5837-9805-A87AA0CDC613}"/>
    </ac:deMkLst>
    <p188:txBody>
      <a:bodyPr/>
      <a:lstStyle/>
      <a:p>
        <a:r>
          <a:rPr lang="en-AU"/>
          <a:t>Can you check I haven’t missed any regular committee members please @sharon. I have crossed out a few people who I don’t think have come. Can you please check though. Thanks.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EDB3-98A0-28A6-6947-ECD775A0D4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A785841-8A11-8A31-1D26-086743F5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7E6203-AD5B-BBE3-2F9F-D6FE091B399A}"/>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5" name="Footer Placeholder 4">
            <a:extLst>
              <a:ext uri="{FF2B5EF4-FFF2-40B4-BE49-F238E27FC236}">
                <a16:creationId xmlns:a16="http://schemas.microsoft.com/office/drawing/2014/main" id="{1FBE004A-8B23-4EF6-690D-3BDF118ACB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7F89C8-DE27-CFED-3726-FDED5305D24A}"/>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2537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3626-6CE5-4E41-A435-FB163DABEFA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A76BB78-60A0-C807-D70D-A62A422D0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F38431-5C54-6976-506D-25EFBB6E5B9B}"/>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5" name="Footer Placeholder 4">
            <a:extLst>
              <a:ext uri="{FF2B5EF4-FFF2-40B4-BE49-F238E27FC236}">
                <a16:creationId xmlns:a16="http://schemas.microsoft.com/office/drawing/2014/main" id="{CE0CD609-038F-F797-E70B-5F208FAEC7B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B31DD9-6535-2080-A0AD-5C83F2888036}"/>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383159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03E5F-1F1F-C70B-96F1-7BD2ABDC5E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3DB2DE-3871-DF80-B083-4EE02FB75B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4F06E7-A617-AACB-BD21-CDA03CFDD57B}"/>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5" name="Footer Placeholder 4">
            <a:extLst>
              <a:ext uri="{FF2B5EF4-FFF2-40B4-BE49-F238E27FC236}">
                <a16:creationId xmlns:a16="http://schemas.microsoft.com/office/drawing/2014/main" id="{EF769822-784C-6A54-293A-B79C281737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387E86-8D96-5284-8FB3-506CA5B2A67A}"/>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15719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CC20-9508-7B8C-688C-005E5A7989B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021E637-E527-ECF0-6859-4EC2B9541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FF39FB-4FEA-D3D4-BD5F-50E4CE8C7D0C}"/>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5" name="Footer Placeholder 4">
            <a:extLst>
              <a:ext uri="{FF2B5EF4-FFF2-40B4-BE49-F238E27FC236}">
                <a16:creationId xmlns:a16="http://schemas.microsoft.com/office/drawing/2014/main" id="{AE3242CE-008C-378B-83F5-192D4B54FD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B3C671-FFEB-1E09-72AA-22281D5E769B}"/>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98986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A190-D609-7566-8DAB-51DCAD21D2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8D4280-AB64-A8A6-FA9A-FD5E161A1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BC667-8F75-FD07-D246-C32BB366A5C3}"/>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5" name="Footer Placeholder 4">
            <a:extLst>
              <a:ext uri="{FF2B5EF4-FFF2-40B4-BE49-F238E27FC236}">
                <a16:creationId xmlns:a16="http://schemas.microsoft.com/office/drawing/2014/main" id="{D39AD84B-7AA3-BD1F-049C-42D68E8620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6C8380-C6DE-C553-F6A9-60ECD32E8C84}"/>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400263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0CC5-7694-A3C2-5A5F-E456B8ED71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4E03251-4978-AD01-5205-76132D908B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E70561B-4AAE-1937-2C52-9F5F3C4CE1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A0BEA49-44E1-F1A4-3DCE-DCFE025E4885}"/>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6" name="Footer Placeholder 5">
            <a:extLst>
              <a:ext uri="{FF2B5EF4-FFF2-40B4-BE49-F238E27FC236}">
                <a16:creationId xmlns:a16="http://schemas.microsoft.com/office/drawing/2014/main" id="{662EAA69-D44D-B673-3FEC-577783F0E7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3578A4-0A2B-406F-5CD8-959966A771A6}"/>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321887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49CD-87C1-6C68-2C1A-FB28F78DE27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203D173-A043-E794-173E-6AEBDFC1C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89FC41-3E68-B30E-D632-B4021E449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F62CBC7-0550-5D60-7409-7ABBBE97C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2A075-11EE-1E89-047A-9EFED7A0F8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5718F9F-350E-8D44-0B32-C4350F587A14}"/>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8" name="Footer Placeholder 7">
            <a:extLst>
              <a:ext uri="{FF2B5EF4-FFF2-40B4-BE49-F238E27FC236}">
                <a16:creationId xmlns:a16="http://schemas.microsoft.com/office/drawing/2014/main" id="{B9ADFCD3-7737-3185-5688-C058539B96F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20312A9-7F09-1D94-CA99-E69AC25195F1}"/>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347715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03D4-002C-45B1-4D82-F542777008D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5CC25AC-1803-9B48-5AAB-1555F3FE7683}"/>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4" name="Footer Placeholder 3">
            <a:extLst>
              <a:ext uri="{FF2B5EF4-FFF2-40B4-BE49-F238E27FC236}">
                <a16:creationId xmlns:a16="http://schemas.microsoft.com/office/drawing/2014/main" id="{4A2E9330-093D-FB8D-F658-9EC457B19E7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5F06184-6569-2A0C-E2E2-9316244A5F2B}"/>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214722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D26C3-3F83-5165-ABB5-073311AD792D}"/>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3" name="Footer Placeholder 2">
            <a:extLst>
              <a:ext uri="{FF2B5EF4-FFF2-40B4-BE49-F238E27FC236}">
                <a16:creationId xmlns:a16="http://schemas.microsoft.com/office/drawing/2014/main" id="{E130BD53-9818-65C1-73D5-708E7CF29E0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83C959B-F2BB-02D5-7FAF-59D08EF7C6B3}"/>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292021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D4A3-ACE8-1779-FD32-2C50CA26E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6C301D7-0FE7-6A42-22B3-D3C3B92D9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FCE53CD-F93D-60C5-D6DE-E570B9C7A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52763-30E8-3C34-F95B-41C17B2BB6FE}"/>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6" name="Footer Placeholder 5">
            <a:extLst>
              <a:ext uri="{FF2B5EF4-FFF2-40B4-BE49-F238E27FC236}">
                <a16:creationId xmlns:a16="http://schemas.microsoft.com/office/drawing/2014/main" id="{6B07974A-D108-64B3-AD19-FC8160FCB4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A18304-FAAC-FEF7-DF73-D91A6DFE48D1}"/>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1950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9416-FA6C-8412-0EFB-5D644B2A2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BE170F-2771-3ABC-95E9-74A3F14BD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5A40CD71-07A9-1D94-FB8C-9D734365D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A7E2E-25F1-DFFF-768B-3226D84764C5}"/>
              </a:ext>
            </a:extLst>
          </p:cNvPr>
          <p:cNvSpPr>
            <a:spLocks noGrp="1"/>
          </p:cNvSpPr>
          <p:nvPr>
            <p:ph type="dt" sz="half" idx="10"/>
          </p:nvPr>
        </p:nvSpPr>
        <p:spPr/>
        <p:txBody>
          <a:bodyPr/>
          <a:lstStyle/>
          <a:p>
            <a:fld id="{DAB8AF00-B938-49BE-9E7B-74732AAB92AB}" type="datetimeFigureOut">
              <a:rPr lang="en-AU" smtClean="0"/>
              <a:t>20/05/2026</a:t>
            </a:fld>
            <a:endParaRPr lang="en-AU"/>
          </a:p>
        </p:txBody>
      </p:sp>
      <p:sp>
        <p:nvSpPr>
          <p:cNvPr id="6" name="Footer Placeholder 5">
            <a:extLst>
              <a:ext uri="{FF2B5EF4-FFF2-40B4-BE49-F238E27FC236}">
                <a16:creationId xmlns:a16="http://schemas.microsoft.com/office/drawing/2014/main" id="{681369EC-88B6-A369-CE55-89B681090D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3C464F-E5E8-F611-70F4-0F874842A3A2}"/>
              </a:ext>
            </a:extLst>
          </p:cNvPr>
          <p:cNvSpPr>
            <a:spLocks noGrp="1"/>
          </p:cNvSpPr>
          <p:nvPr>
            <p:ph type="sldNum" sz="quarter" idx="12"/>
          </p:nvPr>
        </p:nvSpPr>
        <p:spPr/>
        <p:txBody>
          <a:bodyPr/>
          <a:lstStyle/>
          <a:p>
            <a:fld id="{7F770C48-3CF9-451B-A25B-907CDAFACA6B}" type="slidenum">
              <a:rPr lang="en-AU" smtClean="0"/>
              <a:t>‹#›</a:t>
            </a:fld>
            <a:endParaRPr lang="en-AU"/>
          </a:p>
        </p:txBody>
      </p:sp>
    </p:spTree>
    <p:extLst>
      <p:ext uri="{BB962C8B-B14F-4D97-AF65-F5344CB8AC3E}">
        <p14:creationId xmlns:p14="http://schemas.microsoft.com/office/powerpoint/2010/main" val="227551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103BB-84F1-750A-0BF2-A8826CF1A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BB8842A-A4FD-47AB-131B-FCC02E0E2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31E998-A2B6-CAD8-CFFD-67EC63885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8AF00-B938-49BE-9E7B-74732AAB92AB}" type="datetimeFigureOut">
              <a:rPr lang="en-AU" smtClean="0"/>
              <a:t>20/05/2026</a:t>
            </a:fld>
            <a:endParaRPr lang="en-AU"/>
          </a:p>
        </p:txBody>
      </p:sp>
      <p:sp>
        <p:nvSpPr>
          <p:cNvPr id="5" name="Footer Placeholder 4">
            <a:extLst>
              <a:ext uri="{FF2B5EF4-FFF2-40B4-BE49-F238E27FC236}">
                <a16:creationId xmlns:a16="http://schemas.microsoft.com/office/drawing/2014/main" id="{DF805D80-CF8F-3D5D-7A52-CD5F82CF3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4EDAED7-4899-33D4-9C94-02479B205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70C48-3CF9-451B-A25B-907CDAFACA6B}" type="slidenum">
              <a:rPr lang="en-AU" smtClean="0"/>
              <a:t>‹#›</a:t>
            </a:fld>
            <a:endParaRPr lang="en-AU"/>
          </a:p>
        </p:txBody>
      </p:sp>
      <p:pic>
        <p:nvPicPr>
          <p:cNvPr id="10" name="Picture 9">
            <a:extLst>
              <a:ext uri="{FF2B5EF4-FFF2-40B4-BE49-F238E27FC236}">
                <a16:creationId xmlns:a16="http://schemas.microsoft.com/office/drawing/2014/main" id="{8A218F24-950B-0B90-4C6A-E816EFACCD7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0746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microsoft.com/office/2018/10/relationships/comments" Target="../comments/modernComment_101_5BA4DD2C.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9892-A065-F76D-971B-124D5A6DFBE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02829BC-A93E-7612-BAD8-7F5223416E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75" y="0"/>
            <a:ext cx="12185650" cy="6858000"/>
          </a:xfrm>
          <a:prstGeom prst="rect">
            <a:avLst/>
          </a:prstGeom>
        </p:spPr>
      </p:pic>
      <p:sp>
        <p:nvSpPr>
          <p:cNvPr id="8" name="TextBox 7">
            <a:extLst>
              <a:ext uri="{FF2B5EF4-FFF2-40B4-BE49-F238E27FC236}">
                <a16:creationId xmlns:a16="http://schemas.microsoft.com/office/drawing/2014/main" id="{D446F4E7-ACBF-9125-47A0-AFE16155831A}"/>
              </a:ext>
            </a:extLst>
          </p:cNvPr>
          <p:cNvSpPr txBox="1"/>
          <p:nvPr/>
        </p:nvSpPr>
        <p:spPr>
          <a:xfrm>
            <a:off x="3160655" y="1860680"/>
            <a:ext cx="5761296" cy="769441"/>
          </a:xfrm>
          <a:prstGeom prst="rect">
            <a:avLst/>
          </a:prstGeom>
          <a:noFill/>
        </p:spPr>
        <p:txBody>
          <a:bodyPr wrap="square" rtlCol="0">
            <a:spAutoFit/>
          </a:bodyPr>
          <a:lstStyle/>
          <a:p>
            <a:pPr algn="ctr"/>
            <a:r>
              <a:rPr lang="en-US" sz="2800" b="1" dirty="0">
                <a:solidFill>
                  <a:srgbClr val="002060"/>
                </a:solidFill>
                <a:latin typeface="Arial" panose="020B0604020202020204" pitchFamily="34" charset="0"/>
                <a:cs typeface="Arial" panose="020B0604020202020204" pitchFamily="34" charset="0"/>
              </a:rPr>
              <a:t>Humanity &amp; Technology</a:t>
            </a:r>
          </a:p>
          <a:p>
            <a:pPr algn="ctr"/>
            <a:r>
              <a:rPr lang="en-US" sz="1600" b="1" dirty="0">
                <a:solidFill>
                  <a:srgbClr val="002060"/>
                </a:solidFill>
                <a:latin typeface="Arial" panose="020B0604020202020204" pitchFamily="34" charset="0"/>
                <a:cs typeface="Arial" panose="020B0604020202020204" pitchFamily="34" charset="0"/>
              </a:rPr>
              <a:t>The Future of Nursing &amp; Midwifery Care</a:t>
            </a:r>
          </a:p>
        </p:txBody>
      </p:sp>
      <p:sp>
        <p:nvSpPr>
          <p:cNvPr id="9" name="TextBox 8">
            <a:extLst>
              <a:ext uri="{FF2B5EF4-FFF2-40B4-BE49-F238E27FC236}">
                <a16:creationId xmlns:a16="http://schemas.microsoft.com/office/drawing/2014/main" id="{35E711B1-3261-F7B6-6433-B1E6693ACAF3}"/>
              </a:ext>
            </a:extLst>
          </p:cNvPr>
          <p:cNvSpPr txBox="1"/>
          <p:nvPr/>
        </p:nvSpPr>
        <p:spPr>
          <a:xfrm>
            <a:off x="4059305" y="2723240"/>
            <a:ext cx="3681623" cy="646331"/>
          </a:xfrm>
          <a:prstGeom prst="rect">
            <a:avLst/>
          </a:prstGeom>
          <a:noFill/>
        </p:spPr>
        <p:txBody>
          <a:bodyPr wrap="square" rtlCol="0">
            <a:spAutoFit/>
          </a:bodyPr>
          <a:lstStyle/>
          <a:p>
            <a:pPr algn="ctr"/>
            <a:r>
              <a:rPr lang="en-US" dirty="0">
                <a:solidFill>
                  <a:srgbClr val="002060"/>
                </a:solidFill>
                <a:latin typeface="Arial" panose="020B0604020202020204" pitchFamily="34" charset="0"/>
                <a:cs typeface="Arial" panose="020B0604020202020204" pitchFamily="34" charset="0"/>
              </a:rPr>
              <a:t>2026 Metro North Nursing </a:t>
            </a: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and Midwifery Showcase</a:t>
            </a:r>
          </a:p>
        </p:txBody>
      </p:sp>
      <p:sp>
        <p:nvSpPr>
          <p:cNvPr id="10" name="TextBox 9">
            <a:extLst>
              <a:ext uri="{FF2B5EF4-FFF2-40B4-BE49-F238E27FC236}">
                <a16:creationId xmlns:a16="http://schemas.microsoft.com/office/drawing/2014/main" id="{F1AA1663-EDEC-F6EF-50D3-CE4789481343}"/>
              </a:ext>
            </a:extLst>
          </p:cNvPr>
          <p:cNvSpPr txBox="1"/>
          <p:nvPr/>
        </p:nvSpPr>
        <p:spPr>
          <a:xfrm>
            <a:off x="3572007" y="3442207"/>
            <a:ext cx="4656221" cy="830997"/>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30</a:t>
            </a:r>
            <a:r>
              <a:rPr lang="en-US" sz="2400" b="1" baseline="30000" dirty="0">
                <a:solidFill>
                  <a:srgbClr val="002060"/>
                </a:solidFill>
                <a:latin typeface="Arial" panose="020B0604020202020204" pitchFamily="34" charset="0"/>
                <a:cs typeface="Arial" panose="020B0604020202020204" pitchFamily="34" charset="0"/>
              </a:rPr>
              <a:t>th</a:t>
            </a:r>
            <a:r>
              <a:rPr lang="en-US" sz="2400" b="1" dirty="0">
                <a:solidFill>
                  <a:srgbClr val="002060"/>
                </a:solidFill>
                <a:latin typeface="Arial" panose="020B0604020202020204" pitchFamily="34" charset="0"/>
                <a:cs typeface="Arial" panose="020B0604020202020204" pitchFamily="34" charset="0"/>
              </a:rPr>
              <a:t> October 2026</a:t>
            </a:r>
          </a:p>
          <a:p>
            <a:pPr algn="ctr"/>
            <a:r>
              <a:rPr lang="en-US" sz="2400" b="1" dirty="0">
                <a:solidFill>
                  <a:srgbClr val="002060"/>
                </a:solidFill>
                <a:latin typeface="Arial" panose="020B0604020202020204" pitchFamily="34" charset="0"/>
                <a:cs typeface="Arial" panose="020B0604020202020204" pitchFamily="34" charset="0"/>
              </a:rPr>
              <a:t>7.15am – 3.30pm</a:t>
            </a:r>
          </a:p>
        </p:txBody>
      </p:sp>
      <p:sp>
        <p:nvSpPr>
          <p:cNvPr id="3" name="TextBox 2">
            <a:extLst>
              <a:ext uri="{FF2B5EF4-FFF2-40B4-BE49-F238E27FC236}">
                <a16:creationId xmlns:a16="http://schemas.microsoft.com/office/drawing/2014/main" id="{C1A3E54A-FC09-7365-3DB9-BD7D025375E0}"/>
              </a:ext>
            </a:extLst>
          </p:cNvPr>
          <p:cNvSpPr txBox="1"/>
          <p:nvPr/>
        </p:nvSpPr>
        <p:spPr>
          <a:xfrm>
            <a:off x="4352603" y="4273204"/>
            <a:ext cx="3152378" cy="369332"/>
          </a:xfrm>
          <a:prstGeom prst="rect">
            <a:avLst/>
          </a:prstGeom>
          <a:noFill/>
        </p:spPr>
        <p:txBody>
          <a:bodyPr wrap="square" rtlCol="0">
            <a:spAutoFit/>
          </a:bodyPr>
          <a:lstStyle/>
          <a:p>
            <a:pPr algn="ctr"/>
            <a:r>
              <a:rPr lang="en-US" dirty="0">
                <a:solidFill>
                  <a:srgbClr val="002060"/>
                </a:solidFill>
                <a:latin typeface="Arial" panose="020B0604020202020204" pitchFamily="34" charset="0"/>
                <a:cs typeface="Arial" panose="020B0604020202020204" pitchFamily="34" charset="0"/>
              </a:rPr>
              <a:t>RBWH Education Centre</a:t>
            </a:r>
          </a:p>
        </p:txBody>
      </p:sp>
      <p:pic>
        <p:nvPicPr>
          <p:cNvPr id="16" name="Picture 15">
            <a:extLst>
              <a:ext uri="{FF2B5EF4-FFF2-40B4-BE49-F238E27FC236}">
                <a16:creationId xmlns:a16="http://schemas.microsoft.com/office/drawing/2014/main" id="{F7857744-8661-225F-3D0D-B6AB6D097A22}"/>
              </a:ext>
            </a:extLst>
          </p:cNvPr>
          <p:cNvPicPr>
            <a:picLocks noChangeAspect="1"/>
          </p:cNvPicPr>
          <p:nvPr/>
        </p:nvPicPr>
        <p:blipFill>
          <a:blip r:embed="rId3"/>
          <a:stretch>
            <a:fillRect/>
          </a:stretch>
        </p:blipFill>
        <p:spPr>
          <a:xfrm>
            <a:off x="147846" y="5963338"/>
            <a:ext cx="700244" cy="702384"/>
          </a:xfrm>
          <a:prstGeom prst="rect">
            <a:avLst/>
          </a:prstGeom>
        </p:spPr>
      </p:pic>
      <p:sp>
        <p:nvSpPr>
          <p:cNvPr id="11" name="TextBox 10">
            <a:extLst>
              <a:ext uri="{FF2B5EF4-FFF2-40B4-BE49-F238E27FC236}">
                <a16:creationId xmlns:a16="http://schemas.microsoft.com/office/drawing/2014/main" id="{2FCCA43C-00E1-A18D-E3A8-433641827A54}"/>
              </a:ext>
            </a:extLst>
          </p:cNvPr>
          <p:cNvSpPr txBox="1"/>
          <p:nvPr/>
        </p:nvSpPr>
        <p:spPr>
          <a:xfrm>
            <a:off x="4548939" y="1228224"/>
            <a:ext cx="2956042" cy="584775"/>
          </a:xfrm>
          <a:prstGeom prst="rect">
            <a:avLst/>
          </a:prstGeom>
          <a:noFill/>
        </p:spPr>
        <p:txBody>
          <a:bodyPr wrap="square" rtlCol="0">
            <a:spAutoFit/>
          </a:bodyPr>
          <a:lstStyle/>
          <a:p>
            <a:pPr algn="ctr"/>
            <a:r>
              <a:rPr lang="en-US" sz="3200" b="1" dirty="0">
                <a:solidFill>
                  <a:srgbClr val="CC5300"/>
                </a:solidFill>
              </a:rPr>
              <a:t>DRAFT Program</a:t>
            </a:r>
            <a:endParaRPr lang="en-AU" sz="3200" b="1" dirty="0">
              <a:solidFill>
                <a:srgbClr val="CC5300"/>
              </a:solidFill>
            </a:endParaRPr>
          </a:p>
        </p:txBody>
      </p:sp>
      <p:pic>
        <p:nvPicPr>
          <p:cNvPr id="2" name="Picture 1">
            <a:extLst>
              <a:ext uri="{FF2B5EF4-FFF2-40B4-BE49-F238E27FC236}">
                <a16:creationId xmlns:a16="http://schemas.microsoft.com/office/drawing/2014/main" id="{4CF50062-3431-5A17-CB87-F3B095B2FE14}"/>
              </a:ext>
            </a:extLst>
          </p:cNvPr>
          <p:cNvPicPr>
            <a:picLocks noChangeAspect="1"/>
          </p:cNvPicPr>
          <p:nvPr/>
        </p:nvPicPr>
        <p:blipFill>
          <a:blip r:embed="rId4"/>
          <a:stretch>
            <a:fillRect/>
          </a:stretch>
        </p:blipFill>
        <p:spPr>
          <a:xfrm>
            <a:off x="3916004" y="5954347"/>
            <a:ext cx="682811" cy="701101"/>
          </a:xfrm>
          <a:prstGeom prst="rect">
            <a:avLst/>
          </a:prstGeom>
        </p:spPr>
      </p:pic>
      <p:pic>
        <p:nvPicPr>
          <p:cNvPr id="4" name="Picture 3">
            <a:extLst>
              <a:ext uri="{FF2B5EF4-FFF2-40B4-BE49-F238E27FC236}">
                <a16:creationId xmlns:a16="http://schemas.microsoft.com/office/drawing/2014/main" id="{5F221F83-3FC3-4487-966D-3466D719E31A}"/>
              </a:ext>
            </a:extLst>
          </p:cNvPr>
          <p:cNvPicPr>
            <a:picLocks noChangeAspect="1"/>
          </p:cNvPicPr>
          <p:nvPr/>
        </p:nvPicPr>
        <p:blipFill>
          <a:blip r:embed="rId5"/>
          <a:stretch>
            <a:fillRect/>
          </a:stretch>
        </p:blipFill>
        <p:spPr>
          <a:xfrm>
            <a:off x="7723676" y="6058020"/>
            <a:ext cx="987638" cy="499915"/>
          </a:xfrm>
          <a:prstGeom prst="rect">
            <a:avLst/>
          </a:prstGeom>
        </p:spPr>
      </p:pic>
      <p:pic>
        <p:nvPicPr>
          <p:cNvPr id="5" name="Picture 4">
            <a:extLst>
              <a:ext uri="{FF2B5EF4-FFF2-40B4-BE49-F238E27FC236}">
                <a16:creationId xmlns:a16="http://schemas.microsoft.com/office/drawing/2014/main" id="{AC4CE2FA-9FD5-8084-46A6-FAE709280EC9}"/>
              </a:ext>
            </a:extLst>
          </p:cNvPr>
          <p:cNvPicPr>
            <a:picLocks noChangeAspect="1"/>
          </p:cNvPicPr>
          <p:nvPr/>
        </p:nvPicPr>
        <p:blipFill>
          <a:blip r:embed="rId6"/>
          <a:stretch>
            <a:fillRect/>
          </a:stretch>
        </p:blipFill>
        <p:spPr>
          <a:xfrm>
            <a:off x="1475732" y="6002417"/>
            <a:ext cx="548688" cy="701101"/>
          </a:xfrm>
          <a:prstGeom prst="rect">
            <a:avLst/>
          </a:prstGeom>
        </p:spPr>
      </p:pic>
      <p:pic>
        <p:nvPicPr>
          <p:cNvPr id="7" name="Picture 6">
            <a:extLst>
              <a:ext uri="{FF2B5EF4-FFF2-40B4-BE49-F238E27FC236}">
                <a16:creationId xmlns:a16="http://schemas.microsoft.com/office/drawing/2014/main" id="{A3A31A5D-3526-3C8F-03B4-37AFEA3D4785}"/>
              </a:ext>
            </a:extLst>
          </p:cNvPr>
          <p:cNvPicPr>
            <a:picLocks noChangeAspect="1"/>
          </p:cNvPicPr>
          <p:nvPr/>
        </p:nvPicPr>
        <p:blipFill>
          <a:blip r:embed="rId7"/>
          <a:stretch>
            <a:fillRect/>
          </a:stretch>
        </p:blipFill>
        <p:spPr>
          <a:xfrm>
            <a:off x="2505416" y="6192112"/>
            <a:ext cx="829128" cy="463336"/>
          </a:xfrm>
          <a:prstGeom prst="rect">
            <a:avLst/>
          </a:prstGeom>
        </p:spPr>
      </p:pic>
      <p:pic>
        <p:nvPicPr>
          <p:cNvPr id="12" name="Picture 11">
            <a:extLst>
              <a:ext uri="{FF2B5EF4-FFF2-40B4-BE49-F238E27FC236}">
                <a16:creationId xmlns:a16="http://schemas.microsoft.com/office/drawing/2014/main" id="{90164E31-2E9F-AD10-EC5A-A3EDB1698D7F}"/>
              </a:ext>
            </a:extLst>
          </p:cNvPr>
          <p:cNvPicPr>
            <a:picLocks noChangeAspect="1"/>
          </p:cNvPicPr>
          <p:nvPr/>
        </p:nvPicPr>
        <p:blipFill>
          <a:blip r:embed="rId8"/>
          <a:stretch>
            <a:fillRect/>
          </a:stretch>
        </p:blipFill>
        <p:spPr>
          <a:xfrm>
            <a:off x="5111267" y="6002417"/>
            <a:ext cx="682811" cy="646232"/>
          </a:xfrm>
          <a:prstGeom prst="rect">
            <a:avLst/>
          </a:prstGeom>
        </p:spPr>
      </p:pic>
      <p:pic>
        <p:nvPicPr>
          <p:cNvPr id="13" name="Picture 12">
            <a:extLst>
              <a:ext uri="{FF2B5EF4-FFF2-40B4-BE49-F238E27FC236}">
                <a16:creationId xmlns:a16="http://schemas.microsoft.com/office/drawing/2014/main" id="{E477A114-F288-0642-C755-7175D723E22F}"/>
              </a:ext>
            </a:extLst>
          </p:cNvPr>
          <p:cNvPicPr>
            <a:picLocks noChangeAspect="1"/>
          </p:cNvPicPr>
          <p:nvPr/>
        </p:nvPicPr>
        <p:blipFill>
          <a:blip r:embed="rId9"/>
          <a:stretch>
            <a:fillRect/>
          </a:stretch>
        </p:blipFill>
        <p:spPr>
          <a:xfrm>
            <a:off x="6370267" y="6034089"/>
            <a:ext cx="847417" cy="560881"/>
          </a:xfrm>
          <a:prstGeom prst="rect">
            <a:avLst/>
          </a:prstGeom>
        </p:spPr>
      </p:pic>
    </p:spTree>
    <p:extLst>
      <p:ext uri="{BB962C8B-B14F-4D97-AF65-F5344CB8AC3E}">
        <p14:creationId xmlns:p14="http://schemas.microsoft.com/office/powerpoint/2010/main" val="292066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4CDE4-62FA-0C6E-9261-C5A3BFBB0B2C}"/>
              </a:ext>
            </a:extLst>
          </p:cNvPr>
          <p:cNvSpPr txBox="1"/>
          <p:nvPr/>
        </p:nvSpPr>
        <p:spPr>
          <a:xfrm>
            <a:off x="7100840" y="170981"/>
            <a:ext cx="4944980" cy="307777"/>
          </a:xfrm>
          <a:prstGeom prst="rect">
            <a:avLst/>
          </a:prstGeom>
          <a:noFill/>
        </p:spPr>
        <p:txBody>
          <a:bodyPr wrap="square" rtlCol="0">
            <a:spAutoFit/>
          </a:bodyPr>
          <a:lstStyle/>
          <a:p>
            <a:pPr algn="r"/>
            <a:r>
              <a:rPr lang="en-US" sz="1400" dirty="0">
                <a:solidFill>
                  <a:schemeClr val="bg1"/>
                </a:solidFill>
                <a:latin typeface="Arial" panose="020B0604020202020204" pitchFamily="34" charset="0"/>
                <a:cs typeface="Arial" panose="020B0604020202020204" pitchFamily="34" charset="0"/>
              </a:rPr>
              <a:t>2026 Metro North Nursing and Midwifery Showcase</a:t>
            </a:r>
          </a:p>
        </p:txBody>
      </p:sp>
      <p:sp>
        <p:nvSpPr>
          <p:cNvPr id="3" name="TextBox 2">
            <a:extLst>
              <a:ext uri="{FF2B5EF4-FFF2-40B4-BE49-F238E27FC236}">
                <a16:creationId xmlns:a16="http://schemas.microsoft.com/office/drawing/2014/main" id="{C2EC3752-9B3F-5837-9805-A87AA0CDC613}"/>
              </a:ext>
            </a:extLst>
          </p:cNvPr>
          <p:cNvSpPr txBox="1"/>
          <p:nvPr/>
        </p:nvSpPr>
        <p:spPr>
          <a:xfrm>
            <a:off x="285226" y="922788"/>
            <a:ext cx="11568418" cy="5970865"/>
          </a:xfrm>
          <a:prstGeom prst="rect">
            <a:avLst/>
          </a:prstGeom>
          <a:noFill/>
        </p:spPr>
        <p:txBody>
          <a:bodyPr wrap="square" rtlCol="0">
            <a:spAutoFit/>
          </a:bodyPr>
          <a:lstStyle/>
          <a:p>
            <a:r>
              <a:rPr lang="en-AU" sz="1800" b="1" dirty="0">
                <a:solidFill>
                  <a:srgbClr val="000000"/>
                </a:solidFill>
                <a:effectLst/>
                <a:latin typeface="Calibri" panose="020F0502020204030204" pitchFamily="34" charset="0"/>
                <a:ea typeface="Calibri" panose="020F0502020204030204" pitchFamily="34" charset="0"/>
              </a:rPr>
              <a:t>Welcome</a:t>
            </a:r>
          </a:p>
          <a:p>
            <a:endParaRPr lang="en-AU" sz="1400" dirty="0">
              <a:solidFill>
                <a:srgbClr val="000000"/>
              </a:solidFill>
              <a:effectLst/>
              <a:latin typeface="Calibri" panose="020F0502020204030204" pitchFamily="34" charset="0"/>
              <a:ea typeface="Calibri" panose="020F0502020204030204" pitchFamily="34" charset="0"/>
            </a:endParaRPr>
          </a:p>
          <a:p>
            <a:r>
              <a:rPr lang="en-AU" sz="1400" dirty="0">
                <a:solidFill>
                  <a:srgbClr val="000000"/>
                </a:solidFill>
                <a:latin typeface="Calibri" panose="020F0502020204030204" pitchFamily="34" charset="0"/>
                <a:ea typeface="Calibri" panose="020F0502020204030204" pitchFamily="34" charset="0"/>
              </a:rPr>
              <a:t>Welcome to the 2026 Metro North Nursing and Midwifery Showcase, themed </a:t>
            </a:r>
            <a:r>
              <a:rPr lang="en-AU" sz="1400" i="1" dirty="0">
                <a:solidFill>
                  <a:srgbClr val="000000"/>
                </a:solidFill>
                <a:latin typeface="Calibri" panose="020F0502020204030204" pitchFamily="34" charset="0"/>
                <a:ea typeface="Calibri" panose="020F0502020204030204" pitchFamily="34" charset="0"/>
              </a:rPr>
              <a:t>Humanity &amp; Technology: the Future of Nursing &amp; Midwifery Care</a:t>
            </a:r>
            <a:r>
              <a:rPr lang="en-AU" sz="1400" dirty="0">
                <a:solidFill>
                  <a:srgbClr val="000000"/>
                </a:solidFill>
                <a:latin typeface="Calibri" panose="020F0502020204030204" pitchFamily="34" charset="0"/>
                <a:ea typeface="Calibri" panose="020F0502020204030204" pitchFamily="34" charset="0"/>
              </a:rPr>
              <a:t>.</a:t>
            </a:r>
          </a:p>
          <a:p>
            <a:endParaRPr lang="en-AU" sz="1400" dirty="0">
              <a:solidFill>
                <a:srgbClr val="000000"/>
              </a:solidFill>
              <a:effectLst/>
              <a:latin typeface="Calibri" panose="020F0502020204030204" pitchFamily="34" charset="0"/>
              <a:ea typeface="Calibri" panose="020F0502020204030204" pitchFamily="34" charset="0"/>
            </a:endParaRPr>
          </a:p>
          <a:p>
            <a:r>
              <a:rPr lang="en-AU" sz="1400" dirty="0">
                <a:solidFill>
                  <a:srgbClr val="000000"/>
                </a:solidFill>
                <a:latin typeface="Calibri" panose="020F0502020204030204" pitchFamily="34" charset="0"/>
                <a:ea typeface="Calibri" panose="020F0502020204030204" pitchFamily="34" charset="0"/>
              </a:rPr>
              <a:t>This Showcase celebrates the research, innovation and impact of nurses and midwives who are shaping contemporary and future care. As healthcare continues to evolve in an increasingly digital world, this year’s theme invites reflection on how empathy, connection and clinical expertise remain central to nursing and midwifery practice, while technology supports and strengthens care delivery.</a:t>
            </a:r>
          </a:p>
          <a:p>
            <a:endParaRPr lang="en-AU" sz="1400" dirty="0">
              <a:solidFill>
                <a:srgbClr val="000000"/>
              </a:solidFill>
              <a:effectLst/>
              <a:latin typeface="Calibri" panose="020F0502020204030204" pitchFamily="34" charset="0"/>
              <a:ea typeface="Calibri" panose="020F0502020204030204" pitchFamily="34" charset="0"/>
            </a:endParaRPr>
          </a:p>
          <a:p>
            <a:r>
              <a:rPr lang="en-AU" sz="1400" dirty="0">
                <a:solidFill>
                  <a:srgbClr val="000000"/>
                </a:solidFill>
                <a:effectLst/>
                <a:latin typeface="Calibri" panose="020F0502020204030204" pitchFamily="34" charset="0"/>
                <a:ea typeface="Calibri" panose="020F0502020204030204" pitchFamily="34" charset="0"/>
              </a:rPr>
              <a:t>The 2026 program brings together breakfast workshops, rapid‑fire presentations, keynote speakers and a thought‑provoking debate exploring human judgement and artificial intelligence in healthcare. From compassion at the bedside to emerging technologies such as simulated and robotic care environments, the Showcase highlights how nurses and midwives are leading the way into the future of care.</a:t>
            </a:r>
          </a:p>
          <a:p>
            <a:endParaRPr lang="en-AU" sz="1400" dirty="0">
              <a:solidFill>
                <a:srgbClr val="000000"/>
              </a:solidFill>
              <a:latin typeface="Calibri" panose="020F0502020204030204" pitchFamily="34" charset="0"/>
              <a:ea typeface="Calibri" panose="020F0502020204030204" pitchFamily="34" charset="0"/>
            </a:endParaRPr>
          </a:p>
          <a:p>
            <a:r>
              <a:rPr lang="en-AU" sz="1400" dirty="0">
                <a:solidFill>
                  <a:srgbClr val="000000"/>
                </a:solidFill>
                <a:latin typeface="Calibri" panose="020F0502020204030204" pitchFamily="34" charset="0"/>
                <a:ea typeface="Calibri" panose="020F0502020204030204" pitchFamily="34" charset="0"/>
              </a:rPr>
              <a:t>Awards for Best Research Oral Presentation, Best Innovation Oral Presentation, Best Higher Degree Research Oral Presentation, Best Poster Presentation and our audience-voted awards for Best Oral Presentation and Best Poster Presentation are supported by the Joan Webster Fund RBWH Foundation. An additional two awards will be offered to non-Metro North Employees – podcast on 5 Things Nursing and an invite to a writing retreat. </a:t>
            </a:r>
            <a:endParaRPr lang="en-AU" sz="1400" dirty="0">
              <a:latin typeface="Calibri" panose="020F0502020204030204" pitchFamily="34" charset="0"/>
              <a:ea typeface="Calibri" panose="020F0502020204030204" pitchFamily="34" charset="0"/>
            </a:endParaRPr>
          </a:p>
          <a:p>
            <a:endParaRPr lang="en-AU" sz="1400" dirty="0">
              <a:effectLst/>
              <a:latin typeface="Calibri" panose="020F0502020204030204" pitchFamily="34" charset="0"/>
              <a:ea typeface="Calibri" panose="020F0502020204030204" pitchFamily="34" charset="0"/>
            </a:endParaRPr>
          </a:p>
          <a:p>
            <a:r>
              <a:rPr lang="en-AU" sz="1400" dirty="0">
                <a:solidFill>
                  <a:srgbClr val="000000"/>
                </a:solidFill>
                <a:latin typeface="Calibri" panose="020F0502020204030204" pitchFamily="34" charset="0"/>
                <a:ea typeface="Calibri" panose="020F0502020204030204" pitchFamily="34" charset="0"/>
              </a:rPr>
              <a:t>We sincerely thank our sponsors, partners and organising committee for their continued support in making this event possible, and we welcome all delegates to a day of connection, learning and collaboration.</a:t>
            </a:r>
          </a:p>
          <a:p>
            <a:endParaRPr lang="en-AU" sz="1400" dirty="0">
              <a:solidFill>
                <a:srgbClr val="000000"/>
              </a:solidFill>
              <a:latin typeface="Calibri" panose="020F0502020204030204" pitchFamily="34" charset="0"/>
              <a:ea typeface="Calibri" panose="020F0502020204030204" pitchFamily="34" charset="0"/>
            </a:endParaRPr>
          </a:p>
          <a:p>
            <a:r>
              <a:rPr lang="en-AU" sz="1400" dirty="0">
                <a:solidFill>
                  <a:srgbClr val="000000"/>
                </a:solidFill>
                <a:effectLst/>
                <a:latin typeface="Calibri" panose="020F0502020204030204" pitchFamily="34" charset="0"/>
                <a:ea typeface="Calibri" panose="020F0502020204030204" pitchFamily="34" charset="0"/>
              </a:rPr>
              <a:t>The Showcase Committee comprises representation from Metro North Health Nursing and Midwifery and our university partners - Dr Nicole Gavin (Chair), Prof Nicole Marsh, Dr James Hughes, Catherine </a:t>
            </a:r>
            <a:r>
              <a:rPr lang="en-AU" sz="1400" dirty="0">
                <a:solidFill>
                  <a:srgbClr val="000000"/>
                </a:solidFill>
                <a:latin typeface="Calibri" panose="020F0502020204030204" pitchFamily="34" charset="0"/>
                <a:ea typeface="Calibri" panose="020F0502020204030204" pitchFamily="34" charset="0"/>
              </a:rPr>
              <a:t>O’Brien, Ella Tomkins, </a:t>
            </a:r>
            <a:r>
              <a:rPr lang="en-AU" sz="1400" dirty="0">
                <a:solidFill>
                  <a:srgbClr val="000000"/>
                </a:solidFill>
                <a:effectLst/>
                <a:latin typeface="Calibri" panose="020F0502020204030204" pitchFamily="34" charset="0"/>
                <a:ea typeface="Calibri" panose="020F0502020204030204" pitchFamily="34" charset="0"/>
              </a:rPr>
              <a:t>Dr </a:t>
            </a:r>
            <a:r>
              <a:rPr lang="en-AU" sz="1400" dirty="0">
                <a:solidFill>
                  <a:srgbClr val="000000"/>
                </a:solidFill>
                <a:latin typeface="Calibri" panose="020F0502020204030204" pitchFamily="34" charset="0"/>
                <a:ea typeface="Calibri" panose="020F0502020204030204" pitchFamily="34" charset="0"/>
              </a:rPr>
              <a:t>Nahid Choudhury, </a:t>
            </a:r>
            <a:r>
              <a:rPr lang="en-AU" sz="1400" dirty="0">
                <a:solidFill>
                  <a:srgbClr val="000000"/>
                </a:solidFill>
                <a:effectLst/>
                <a:latin typeface="Calibri" panose="020F0502020204030204" pitchFamily="34" charset="0"/>
                <a:ea typeface="Calibri" panose="020F0502020204030204" pitchFamily="34" charset="0"/>
              </a:rPr>
              <a:t>Dr Jacqui Peet, Jesse Spurr, Assoc/Prof Alison Craswell, Dr Amy Spooner, Madelyn Wells , Adam Turbutt, Prof Jed Duff, Dr Annabel Levido, Prof Samantha Keogh, Assoc/Prof Ute Bui, Ila Stuer, Meredith Nelson, Nathan Dart, Leanne Robinson, Trish Smith, Dr Amanda Corley, Joanne Sippel, Jessica Pope, Dr Natasha Roberts, Maree Ruge, Sharon Ireland</a:t>
            </a:r>
          </a:p>
          <a:p>
            <a:endParaRPr lang="en-AU" sz="1400" dirty="0">
              <a:solidFill>
                <a:srgbClr val="000000"/>
              </a:solidFill>
              <a:latin typeface="Calibri" panose="020F0502020204030204" pitchFamily="34" charset="0"/>
              <a:ea typeface="Calibri" panose="020F0502020204030204" pitchFamily="34" charset="0"/>
            </a:endParaRPr>
          </a:p>
          <a:p>
            <a:r>
              <a:rPr lang="en-AU" sz="1400" b="1" dirty="0">
                <a:solidFill>
                  <a:srgbClr val="000000"/>
                </a:solidFill>
                <a:effectLst/>
                <a:latin typeface="Calibri" panose="020F0502020204030204" pitchFamily="34" charset="0"/>
                <a:ea typeface="Calibri" panose="020F0502020204030204" pitchFamily="34" charset="0"/>
              </a:rPr>
              <a:t>Proud Sponsors of the 2026 Metro North Nursing and Midwifery Showcase: </a:t>
            </a:r>
            <a:r>
              <a:rPr lang="en-AU" sz="1400" dirty="0">
                <a:solidFill>
                  <a:srgbClr val="000000"/>
                </a:solidFill>
                <a:effectLst/>
                <a:latin typeface="Calibri" panose="020F0502020204030204" pitchFamily="34" charset="0"/>
                <a:ea typeface="Calibri" panose="020F0502020204030204" pitchFamily="34" charset="0"/>
              </a:rPr>
              <a:t>RBWH Foundation, Queensland University of Technology, Griffith University, Elton B. Stephens Company (EBSCO),Australian Catholic University, University of the Sunshine Coast, Queensland Nurses and Midwives Union</a:t>
            </a:r>
          </a:p>
        </p:txBody>
      </p:sp>
      <p:sp>
        <p:nvSpPr>
          <p:cNvPr id="4" name="TextBox 3">
            <a:extLst>
              <a:ext uri="{FF2B5EF4-FFF2-40B4-BE49-F238E27FC236}">
                <a16:creationId xmlns:a16="http://schemas.microsoft.com/office/drawing/2014/main" id="{C62DCA33-F3DB-B982-80F1-F5FF6C41BFB8}"/>
              </a:ext>
            </a:extLst>
          </p:cNvPr>
          <p:cNvSpPr txBox="1"/>
          <p:nvPr/>
        </p:nvSpPr>
        <p:spPr>
          <a:xfrm>
            <a:off x="336358" y="170981"/>
            <a:ext cx="4944980"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Humanity and Technology</a:t>
            </a:r>
          </a:p>
        </p:txBody>
      </p:sp>
    </p:spTree>
    <p:extLst>
      <p:ext uri="{BB962C8B-B14F-4D97-AF65-F5344CB8AC3E}">
        <p14:creationId xmlns:p14="http://schemas.microsoft.com/office/powerpoint/2010/main" val="153753118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D498B-C88F-E3EB-6CCE-B6C45B141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EEF61B-4035-BE04-3DD0-4635F9ACC4DC}"/>
              </a:ext>
            </a:extLst>
          </p:cNvPr>
          <p:cNvSpPr txBox="1"/>
          <p:nvPr/>
        </p:nvSpPr>
        <p:spPr>
          <a:xfrm>
            <a:off x="336358" y="170981"/>
            <a:ext cx="4944980" cy="307777"/>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Humanity and Technology</a:t>
            </a:r>
          </a:p>
        </p:txBody>
      </p:sp>
      <p:graphicFrame>
        <p:nvGraphicFramePr>
          <p:cNvPr id="3" name="Table 2">
            <a:extLst>
              <a:ext uri="{FF2B5EF4-FFF2-40B4-BE49-F238E27FC236}">
                <a16:creationId xmlns:a16="http://schemas.microsoft.com/office/drawing/2014/main" id="{227BF98C-F2A0-D123-8E94-D2EF2905C581}"/>
              </a:ext>
            </a:extLst>
          </p:cNvPr>
          <p:cNvGraphicFramePr>
            <a:graphicFrameLocks noGrp="1"/>
          </p:cNvGraphicFramePr>
          <p:nvPr>
            <p:extLst>
              <p:ext uri="{D42A27DB-BD31-4B8C-83A1-F6EECF244321}">
                <p14:modId xmlns:p14="http://schemas.microsoft.com/office/powerpoint/2010/main" val="744962364"/>
              </p:ext>
            </p:extLst>
          </p:nvPr>
        </p:nvGraphicFramePr>
        <p:xfrm>
          <a:off x="138544" y="730034"/>
          <a:ext cx="11887201" cy="5773343"/>
        </p:xfrm>
        <a:graphic>
          <a:graphicData uri="http://schemas.openxmlformats.org/drawingml/2006/table">
            <a:tbl>
              <a:tblPr/>
              <a:tblGrid>
                <a:gridCol w="1996974">
                  <a:extLst>
                    <a:ext uri="{9D8B030D-6E8A-4147-A177-3AD203B41FA5}">
                      <a16:colId xmlns:a16="http://schemas.microsoft.com/office/drawing/2014/main" val="2230127313"/>
                    </a:ext>
                  </a:extLst>
                </a:gridCol>
                <a:gridCol w="2791589">
                  <a:extLst>
                    <a:ext uri="{9D8B030D-6E8A-4147-A177-3AD203B41FA5}">
                      <a16:colId xmlns:a16="http://schemas.microsoft.com/office/drawing/2014/main" val="327562544"/>
                    </a:ext>
                  </a:extLst>
                </a:gridCol>
                <a:gridCol w="1902719">
                  <a:extLst>
                    <a:ext uri="{9D8B030D-6E8A-4147-A177-3AD203B41FA5}">
                      <a16:colId xmlns:a16="http://schemas.microsoft.com/office/drawing/2014/main" val="3752578269"/>
                    </a:ext>
                  </a:extLst>
                </a:gridCol>
                <a:gridCol w="1646600">
                  <a:extLst>
                    <a:ext uri="{9D8B030D-6E8A-4147-A177-3AD203B41FA5}">
                      <a16:colId xmlns:a16="http://schemas.microsoft.com/office/drawing/2014/main" val="3096555133"/>
                    </a:ext>
                  </a:extLst>
                </a:gridCol>
                <a:gridCol w="3549319">
                  <a:extLst>
                    <a:ext uri="{9D8B030D-6E8A-4147-A177-3AD203B41FA5}">
                      <a16:colId xmlns:a16="http://schemas.microsoft.com/office/drawing/2014/main" val="2307924476"/>
                    </a:ext>
                  </a:extLst>
                </a:gridCol>
              </a:tblGrid>
              <a:tr h="406798">
                <a:tc>
                  <a:txBody>
                    <a:bodyPr/>
                    <a:lstStyle/>
                    <a:p>
                      <a:pPr algn="l" fontAlgn="base"/>
                      <a:r>
                        <a:rPr lang="en-AU" sz="1600" b="1" i="0">
                          <a:solidFill>
                            <a:srgbClr val="FFFFFF"/>
                          </a:solidFill>
                          <a:effectLst/>
                          <a:latin typeface="Calibri" panose="020F0502020204030204" pitchFamily="34" charset="0"/>
                        </a:rPr>
                        <a:t>TIME​</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gridSpan="2">
                  <a:txBody>
                    <a:bodyPr/>
                    <a:lstStyle/>
                    <a:p>
                      <a:pPr algn="l" fontAlgn="base"/>
                      <a:r>
                        <a:rPr lang="en-AU" sz="1600" b="1" i="0">
                          <a:solidFill>
                            <a:srgbClr val="FFFFFF"/>
                          </a:solidFill>
                          <a:effectLst/>
                          <a:latin typeface="Calibri" panose="020F0502020204030204" pitchFamily="34" charset="0"/>
                        </a:rPr>
                        <a:t>SESSION​</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hMerge="1">
                  <a:txBody>
                    <a:bodyPr/>
                    <a:lstStyle/>
                    <a:p>
                      <a:pPr algn="l" fontAlgn="base"/>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gridSpan="2">
                  <a:txBody>
                    <a:bodyPr/>
                    <a:lstStyle/>
                    <a:p>
                      <a:pPr algn="l" fontAlgn="base"/>
                      <a:r>
                        <a:rPr lang="en-AU" sz="1600" b="1" i="0">
                          <a:solidFill>
                            <a:srgbClr val="FFFFFF"/>
                          </a:solidFill>
                          <a:effectLst/>
                          <a:latin typeface="Calibri" panose="020F0502020204030204" pitchFamily="34" charset="0"/>
                        </a:rPr>
                        <a:t>PRESENTER​</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extLst>
                  <a:ext uri="{0D108BD9-81ED-4DB2-BD59-A6C34878D82A}">
                    <a16:rowId xmlns:a16="http://schemas.microsoft.com/office/drawing/2014/main" val="3532087547"/>
                  </a:ext>
                </a:extLst>
              </a:tr>
              <a:tr h="283633">
                <a:tc>
                  <a:txBody>
                    <a:bodyPr/>
                    <a:lstStyle/>
                    <a:p>
                      <a:pPr algn="l" fontAlgn="base"/>
                      <a:r>
                        <a:rPr lang="en-AU" sz="900" b="0" i="0" dirty="0">
                          <a:solidFill>
                            <a:srgbClr val="000000"/>
                          </a:solidFill>
                          <a:effectLst/>
                          <a:latin typeface="Calibri" panose="020F0502020204030204" pitchFamily="34" charset="0"/>
                        </a:rPr>
                        <a:t>7.15am – 7.30am​</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8FAADC"/>
                    </a:solidFill>
                  </a:tcPr>
                </a:tc>
                <a:tc gridSpan="4">
                  <a:txBody>
                    <a:bodyPr/>
                    <a:lstStyle/>
                    <a:p>
                      <a:pPr algn="ctr" fontAlgn="base"/>
                      <a:r>
                        <a:rPr lang="en-AU" sz="900" b="1" i="0" dirty="0">
                          <a:solidFill>
                            <a:srgbClr val="000000"/>
                          </a:solidFill>
                          <a:effectLst/>
                          <a:latin typeface="Calibri" panose="020F0502020204030204" pitchFamily="34" charset="0"/>
                        </a:rPr>
                        <a:t>Registration and Breakfast</a:t>
                      </a:r>
                      <a:r>
                        <a:rPr lang="en-AU" sz="9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8FAADC"/>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5130896"/>
                  </a:ext>
                </a:extLst>
              </a:tr>
              <a:tr h="302541">
                <a:tc>
                  <a:txBody>
                    <a:bodyPr/>
                    <a:lstStyle/>
                    <a:p>
                      <a:pPr algn="l" fontAlgn="base"/>
                      <a:r>
                        <a:rPr lang="en-AU" sz="900" b="0" i="0" dirty="0">
                          <a:solidFill>
                            <a:srgbClr val="FFFFFF"/>
                          </a:solidFill>
                          <a:effectLst/>
                          <a:latin typeface="Calibri" panose="020F0502020204030204" pitchFamily="34" charset="0"/>
                        </a:rPr>
                        <a:t>7.30am – 8:45am</a:t>
                      </a:r>
                      <a:r>
                        <a:rPr lang="en-AU" sz="9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gridSpan="4">
                  <a:txBody>
                    <a:bodyPr/>
                    <a:lstStyle/>
                    <a:p>
                      <a:pPr algn="l" fontAlgn="auto"/>
                      <a:r>
                        <a:rPr lang="en-AU" sz="1000" b="1" i="0" u="none" strike="noStrike" dirty="0">
                          <a:solidFill>
                            <a:srgbClr val="FFFFFF"/>
                          </a:solidFill>
                          <a:effectLst/>
                          <a:latin typeface="Calibri" panose="020F0502020204030204" pitchFamily="34" charset="0"/>
                        </a:rPr>
                        <a:t>Breakfast</a:t>
                      </a:r>
                      <a:r>
                        <a:rPr lang="en-AU" sz="900" b="1" i="0" dirty="0">
                          <a:solidFill>
                            <a:srgbClr val="FFFFFF"/>
                          </a:solidFill>
                          <a:effectLst/>
                          <a:latin typeface="Calibri" panose="020F0502020204030204" pitchFamily="34" charset="0"/>
                        </a:rPr>
                        <a:t> Workshops​</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36972560"/>
                  </a:ext>
                </a:extLst>
              </a:tr>
              <a:tr h="277330">
                <a:tc>
                  <a:txBody>
                    <a:bodyPr/>
                    <a:lstStyle/>
                    <a:p>
                      <a:pPr algn="l" fontAlgn="auto"/>
                      <a:r>
                        <a:rPr lang="en-AU" sz="900" b="0" i="0">
                          <a:solidFill>
                            <a:srgbClr val="000000"/>
                          </a:solidFill>
                          <a:effectLst/>
                          <a:latin typeface="Calibri" panose="020F0502020204030204" pitchFamily="34" charset="0"/>
                        </a:rPr>
                        <a:t>​</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8FAADC"/>
                    </a:solidFill>
                  </a:tcPr>
                </a:tc>
                <a:tc>
                  <a:txBody>
                    <a:bodyPr/>
                    <a:lstStyle/>
                    <a:p>
                      <a:pPr algn="ctr" fontAlgn="base"/>
                      <a:r>
                        <a:rPr lang="en-AU" sz="900" b="1" i="0" dirty="0">
                          <a:solidFill>
                            <a:srgbClr val="000000"/>
                          </a:solidFill>
                          <a:effectLst/>
                          <a:latin typeface="Calibri" panose="020F0502020204030204" pitchFamily="34" charset="0"/>
                        </a:rPr>
                        <a:t>Seminar Room 1: </a:t>
                      </a:r>
                      <a:r>
                        <a:rPr lang="en-AU" sz="9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8FAADC"/>
                    </a:solidFill>
                  </a:tcPr>
                </a:tc>
                <a:tc gridSpan="2">
                  <a:txBody>
                    <a:bodyPr/>
                    <a:lstStyle/>
                    <a:p>
                      <a:pPr algn="ctr" fontAlgn="base"/>
                      <a:r>
                        <a:rPr lang="en-AU" sz="900" b="1" i="0" dirty="0">
                          <a:solidFill>
                            <a:srgbClr val="000000"/>
                          </a:solidFill>
                          <a:effectLst/>
                          <a:highlight>
                            <a:srgbClr val="FFFF00"/>
                          </a:highlight>
                          <a:latin typeface="Calibri" panose="020F0502020204030204" pitchFamily="34" charset="0"/>
                        </a:rPr>
                        <a:t>Auditorium, Education Centre</a:t>
                      </a:r>
                      <a:endParaRPr lang="en-AU" sz="1600" b="0" i="0" dirty="0">
                        <a:solidFill>
                          <a:srgbClr val="000000"/>
                        </a:solidFill>
                        <a:effectLst/>
                        <a:highlight>
                          <a:srgbClr val="FFFF00"/>
                        </a:highligh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8FAADC"/>
                    </a:solidFill>
                  </a:tcPr>
                </a:tc>
                <a:tc hMerge="1">
                  <a:txBody>
                    <a:bodyPr/>
                    <a:lstStyle/>
                    <a:p>
                      <a:pPr algn="ctr" fontAlgn="base"/>
                      <a:r>
                        <a:rPr lang="en-AU" sz="900" b="1" i="0" dirty="0">
                          <a:solidFill>
                            <a:srgbClr val="000000"/>
                          </a:solidFill>
                          <a:effectLst/>
                          <a:latin typeface="Calibri" panose="020F0502020204030204" pitchFamily="34" charset="0"/>
                        </a:rPr>
                        <a:t>Seminar Room 2:</a:t>
                      </a:r>
                      <a:r>
                        <a:rPr lang="en-AU" sz="9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8FAADC"/>
                    </a:solidFill>
                  </a:tcPr>
                </a:tc>
                <a:tc>
                  <a:txBody>
                    <a:bodyPr/>
                    <a:lstStyle/>
                    <a:p>
                      <a:pPr algn="ctr" fontAlgn="base"/>
                      <a:r>
                        <a:rPr lang="en-AU" sz="900" b="1" i="0" dirty="0">
                          <a:solidFill>
                            <a:srgbClr val="000000"/>
                          </a:solidFill>
                          <a:effectLst/>
                          <a:highlight>
                            <a:srgbClr val="FFFF00"/>
                          </a:highlight>
                          <a:latin typeface="+mn-lt"/>
                        </a:rPr>
                        <a:t>Block 7 Level 10</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8FAADC"/>
                    </a:solidFill>
                  </a:tcPr>
                </a:tc>
                <a:extLst>
                  <a:ext uri="{0D108BD9-81ED-4DB2-BD59-A6C34878D82A}">
                    <a16:rowId xmlns:a16="http://schemas.microsoft.com/office/drawing/2014/main" val="247953712"/>
                  </a:ext>
                </a:extLst>
              </a:tr>
              <a:tr h="294137">
                <a:tc>
                  <a:txBody>
                    <a:bodyPr/>
                    <a:lstStyle/>
                    <a:p>
                      <a:pPr algn="l" fontAlgn="auto"/>
                      <a:r>
                        <a:rPr lang="en-AU" sz="900" b="0" i="0" dirty="0">
                          <a:solidFill>
                            <a:srgbClr val="000000"/>
                          </a:solidFill>
                          <a:effectLst/>
                          <a:latin typeface="Calibri" panose="020F0502020204030204" pitchFamily="34" charset="0"/>
                        </a:rPr>
                        <a:t>​</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0F4FA"/>
                    </a:solidFill>
                  </a:tcPr>
                </a:tc>
                <a:tc>
                  <a:txBody>
                    <a:bodyPr/>
                    <a:lstStyle/>
                    <a:p>
                      <a:pPr algn="ctr" fontAlgn="base"/>
                      <a:endParaRPr lang="en-AU" sz="900" b="1" i="0" dirty="0">
                        <a:solidFill>
                          <a:srgbClr val="000000"/>
                        </a:solidFill>
                        <a:effectLst/>
                        <a:latin typeface="Calibri" panose="020F0502020204030204" pitchFamily="34" charset="0"/>
                      </a:endParaRPr>
                    </a:p>
                    <a:p>
                      <a:pPr algn="ctr" fontAlgn="base"/>
                      <a:endParaRPr lang="en-AU" sz="900" b="1" i="0" dirty="0">
                        <a:solidFill>
                          <a:srgbClr val="000000"/>
                        </a:solidFill>
                        <a:effectLst/>
                        <a:latin typeface="Calibri" panose="020F0502020204030204" pitchFamily="34" charset="0"/>
                      </a:endParaRPr>
                    </a:p>
                    <a:p>
                      <a:pPr algn="ctr" fontAlgn="base"/>
                      <a:endParaRPr lang="en-AU" sz="900" b="1" i="0" dirty="0">
                        <a:solidFill>
                          <a:srgbClr val="000000"/>
                        </a:solidFill>
                        <a:effectLst/>
                        <a:latin typeface="Calibri" panose="020F0502020204030204" pitchFamily="34" charset="0"/>
                      </a:endParaRPr>
                    </a:p>
                    <a:p>
                      <a:pPr algn="ctr" fontAlgn="base"/>
                      <a:endParaRPr lang="en-AU" sz="900" b="1" i="0" dirty="0">
                        <a:solidFill>
                          <a:srgbClr val="000000"/>
                        </a:solidFill>
                        <a:effectLst/>
                        <a:latin typeface="Calibri" panose="020F0502020204030204" pitchFamily="34" charset="0"/>
                      </a:endParaRPr>
                    </a:p>
                    <a:p>
                      <a:pPr algn="ctr" fontAlgn="base"/>
                      <a:endParaRPr lang="en-AU" sz="900" b="1" i="0" dirty="0">
                        <a:solidFill>
                          <a:srgbClr val="000000"/>
                        </a:solidFill>
                        <a:effectLst/>
                        <a:latin typeface="Calibri" panose="020F0502020204030204" pitchFamily="34" charset="0"/>
                      </a:endParaRPr>
                    </a:p>
                    <a:p>
                      <a:pPr algn="ctr" fontAlgn="base"/>
                      <a:r>
                        <a:rPr lang="en-AU" sz="900" b="1" i="0" dirty="0">
                          <a:solidFill>
                            <a:srgbClr val="000000"/>
                          </a:solidFill>
                          <a:effectLst/>
                          <a:latin typeface="Calibri" panose="020F0502020204030204" pitchFamily="34" charset="0"/>
                        </a:rPr>
                        <a:t>Queensland University of Technology Design Lab</a:t>
                      </a:r>
                    </a:p>
                    <a:p>
                      <a:pPr algn="ctr" fontAlgn="base"/>
                      <a:r>
                        <a:rPr lang="en-AU" sz="900" b="1" i="0" dirty="0">
                          <a:solidFill>
                            <a:srgbClr val="000000"/>
                          </a:solidFill>
                          <a:effectLst/>
                          <a:latin typeface="Calibri" panose="020F0502020204030204" pitchFamily="34" charset="0"/>
                        </a:rPr>
                        <a:t>Dr Sarah Johnstone, Dr Claire Brophy, Dr Valeria </a:t>
                      </a:r>
                      <a:r>
                        <a:rPr lang="en-AU" sz="900" b="1" i="0" dirty="0" err="1">
                          <a:solidFill>
                            <a:srgbClr val="000000"/>
                          </a:solidFill>
                          <a:effectLst/>
                          <a:latin typeface="Calibri" panose="020F0502020204030204" pitchFamily="34" charset="0"/>
                        </a:rPr>
                        <a:t>Macalupu</a:t>
                      </a:r>
                      <a:endParaRPr lang="en-AU" sz="900" b="1" i="0" dirty="0">
                        <a:solidFill>
                          <a:srgbClr val="000000"/>
                        </a:solidFill>
                        <a:effectLst/>
                        <a:latin typeface="Calibri" panose="020F0502020204030204" pitchFamily="34" charset="0"/>
                      </a:endParaRPr>
                    </a:p>
                    <a:p>
                      <a:pPr algn="ctr" fontAlgn="base"/>
                      <a:endParaRPr lang="en-AU" sz="900" b="1" i="0" dirty="0">
                        <a:solidFill>
                          <a:srgbClr val="000000"/>
                        </a:solidFill>
                        <a:effectLst/>
                        <a:latin typeface="Calibri" panose="020F0502020204030204" pitchFamily="34" charset="0"/>
                      </a:endParaRPr>
                    </a:p>
                    <a:p>
                      <a:pPr algn="ctr" fontAlgn="base"/>
                      <a:r>
                        <a:rPr lang="en-AU" sz="900" b="0" i="0" dirty="0">
                          <a:solidFill>
                            <a:srgbClr val="000000"/>
                          </a:solidFill>
                          <a:effectLst/>
                          <a:latin typeface="Calibri" panose="020F0502020204030204" pitchFamily="34" charset="0"/>
                        </a:rPr>
                        <a:t> </a:t>
                      </a:r>
                      <a:r>
                        <a:rPr lang="en-AU" sz="900" b="0" i="1" dirty="0">
                          <a:solidFill>
                            <a:srgbClr val="000000"/>
                          </a:solidFill>
                          <a:effectLst/>
                          <a:latin typeface="Calibri" panose="020F0502020204030204" pitchFamily="34" charset="0"/>
                        </a:rPr>
                        <a:t>Unmistakably Human: Designing Care in a Digital Age</a:t>
                      </a:r>
                    </a:p>
                    <a:p>
                      <a:pPr algn="ctr" fontAlgn="base"/>
                      <a:endParaRPr lang="en-AU" sz="900" b="0" i="1" dirty="0">
                        <a:solidFill>
                          <a:srgbClr val="000000"/>
                        </a:solidFill>
                        <a:effectLst/>
                        <a:latin typeface="Calibri" panose="020F0502020204030204" pitchFamily="34" charset="0"/>
                      </a:endParaRPr>
                    </a:p>
                    <a:p>
                      <a:pPr algn="ctr" fontAlgn="base"/>
                      <a:r>
                        <a:rPr lang="en-AU" sz="900" b="0" i="0" dirty="0">
                          <a:solidFill>
                            <a:srgbClr val="000000"/>
                          </a:solidFill>
                          <a:effectLst/>
                        </a:rPr>
                        <a:t>This workshop explores the evolving relationship between human judgement, design, and technology in nursing and midwifery.  Moving beyond tools and trends, it reframes clinicians not just as users of technology, but as active shapers of how it is designed, integrated, and experienced in care.</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0F4FA"/>
                    </a:solidFill>
                  </a:tcPr>
                </a:tc>
                <a:tc gridSpan="2">
                  <a:txBody>
                    <a:bodyPr/>
                    <a:lstStyle/>
                    <a:p>
                      <a:pPr algn="ctr" fontAlgn="base"/>
                      <a:endParaRPr lang="en-AU" sz="900" b="1" i="0" dirty="0">
                        <a:solidFill>
                          <a:srgbClr val="000000"/>
                        </a:solidFill>
                        <a:effectLst/>
                        <a:latin typeface="Calibri" panose="020F0502020204030204" pitchFamily="34" charset="0"/>
                      </a:endParaRPr>
                    </a:p>
                    <a:p>
                      <a:pPr algn="ctr" fontAlgn="base"/>
                      <a:endParaRPr lang="en-AU" sz="900" b="1" i="0" dirty="0">
                        <a:solidFill>
                          <a:srgbClr val="000000"/>
                        </a:solidFill>
                        <a:effectLst/>
                        <a:latin typeface="Calibri" panose="020F0502020204030204" pitchFamily="34" charset="0"/>
                      </a:endParaRPr>
                    </a:p>
                    <a:p>
                      <a:pPr algn="ctr" fontAlgn="base"/>
                      <a:endParaRPr lang="en-AU" sz="900" b="1" i="0" dirty="0">
                        <a:solidFill>
                          <a:srgbClr val="000000"/>
                        </a:solidFill>
                        <a:effectLst/>
                        <a:latin typeface="Calibri" panose="020F0502020204030204" pitchFamily="34" charset="0"/>
                      </a:endParaRPr>
                    </a:p>
                    <a:p>
                      <a:pPr algn="ctr" fontAlgn="base"/>
                      <a:r>
                        <a:rPr lang="en-AU" sz="900" b="1" i="0" dirty="0">
                          <a:solidFill>
                            <a:srgbClr val="000000"/>
                          </a:solidFill>
                          <a:effectLst/>
                          <a:latin typeface="Calibri" panose="020F0502020204030204" pitchFamily="34" charset="0"/>
                        </a:rPr>
                        <a:t>Healthcare Excellence and Innovation</a:t>
                      </a:r>
                    </a:p>
                    <a:p>
                      <a:pPr algn="ctr" fontAlgn="base"/>
                      <a:r>
                        <a:rPr lang="en-AU" sz="900" b="1" i="0" dirty="0">
                          <a:solidFill>
                            <a:srgbClr val="000000"/>
                          </a:solidFill>
                          <a:effectLst/>
                          <a:latin typeface="Calibri" panose="020F0502020204030204" pitchFamily="34" charset="0"/>
                        </a:rPr>
                        <a:t>Helix Hub Program Director, Nina </a:t>
                      </a:r>
                      <a:r>
                        <a:rPr lang="en-AU" sz="900" b="1" i="0" dirty="0" err="1">
                          <a:solidFill>
                            <a:srgbClr val="000000"/>
                          </a:solidFill>
                          <a:effectLst/>
                          <a:latin typeface="Calibri" panose="020F0502020204030204" pitchFamily="34" charset="0"/>
                        </a:rPr>
                        <a:t>Meloncelli</a:t>
                      </a:r>
                      <a:endParaRPr lang="en-AU" sz="900" b="1" i="0" dirty="0">
                        <a:solidFill>
                          <a:srgbClr val="000000"/>
                        </a:solidFill>
                        <a:effectLst/>
                        <a:latin typeface="Calibri" panose="020F0502020204030204" pitchFamily="34" charset="0"/>
                      </a:endParaRPr>
                    </a:p>
                    <a:p>
                      <a:pPr algn="ctr" fontAlgn="base"/>
                      <a:r>
                        <a:rPr lang="en-AU" sz="900" b="0" i="1" dirty="0">
                          <a:solidFill>
                            <a:srgbClr val="000000"/>
                          </a:solidFill>
                          <a:effectLst/>
                          <a:latin typeface="Calibri" panose="020F0502020204030204" pitchFamily="34" charset="0"/>
                        </a:rPr>
                        <a:t>Starting Small: Behaviour Change that Sticks</a:t>
                      </a:r>
                    </a:p>
                    <a:p>
                      <a:pPr algn="ctr" fontAlgn="base"/>
                      <a:endParaRPr lang="en-AU" sz="900" b="0" i="1" dirty="0">
                        <a:solidFill>
                          <a:srgbClr val="000000"/>
                        </a:solidFill>
                        <a:effectLst/>
                        <a:latin typeface="Calibri" panose="020F0502020204030204" pitchFamily="34" charset="0"/>
                      </a:endParaRPr>
                    </a:p>
                    <a:p>
                      <a:r>
                        <a:rPr lang="en-AU" sz="900" kern="1200" dirty="0">
                          <a:solidFill>
                            <a:schemeClr val="tx1"/>
                          </a:solidFill>
                          <a:effectLst/>
                          <a:latin typeface="+mn-lt"/>
                          <a:ea typeface="+mn-ea"/>
                          <a:cs typeface="+mn-cs"/>
                        </a:rPr>
                        <a:t>Most people don’t struggle because they don’t know what to do—they struggle to translate that knowledge into action in the reality of their day. This workshop focuses on how to start small in a way that actually leads somewhere. Drawing on behaviour change science and practical implementation approaches, we’ll unpack why knowing the right thing often isn’t enough, and what to do differently.</a:t>
                      </a:r>
                    </a:p>
                    <a:p>
                      <a:r>
                        <a:rPr lang="en-AU" sz="900" kern="1200" dirty="0">
                          <a:solidFill>
                            <a:schemeClr val="tx1"/>
                          </a:solidFill>
                          <a:effectLst/>
                          <a:latin typeface="+mn-lt"/>
                          <a:ea typeface="+mn-ea"/>
                          <a:cs typeface="+mn-cs"/>
                        </a:rPr>
                        <a:t> </a:t>
                      </a:r>
                    </a:p>
                    <a:p>
                      <a:r>
                        <a:rPr lang="en-AU" sz="900" kern="1200" dirty="0">
                          <a:solidFill>
                            <a:schemeClr val="tx1"/>
                          </a:solidFill>
                          <a:effectLst/>
                          <a:latin typeface="+mn-lt"/>
                          <a:ea typeface="+mn-ea"/>
                          <a:cs typeface="+mn-cs"/>
                        </a:rPr>
                        <a:t>Through real-world examples and simple, repeatable tools, you’ll learn how to identify what’s really shaping behaviour, move beyond awareness to capability and opportunity, and design changes that fit into busy clinical and everyday contexts. This is not about doing more—it’s about doing the right small things, consistently, so change sticks. Join Dr Nina </a:t>
                      </a:r>
                      <a:r>
                        <a:rPr lang="en-AU" sz="900" kern="1200" dirty="0" err="1">
                          <a:solidFill>
                            <a:schemeClr val="tx1"/>
                          </a:solidFill>
                          <a:effectLst/>
                          <a:latin typeface="+mn-lt"/>
                          <a:ea typeface="+mn-ea"/>
                          <a:cs typeface="+mn-cs"/>
                        </a:rPr>
                        <a:t>Meloncelli</a:t>
                      </a:r>
                      <a:r>
                        <a:rPr lang="en-AU" sz="900" kern="1200" dirty="0">
                          <a:solidFill>
                            <a:schemeClr val="tx1"/>
                          </a:solidFill>
                          <a:effectLst/>
                          <a:latin typeface="+mn-lt"/>
                          <a:ea typeface="+mn-ea"/>
                          <a:cs typeface="+mn-cs"/>
                        </a:rPr>
                        <a:t>, PhD for a journey that takes you from knowing what needs to change and designing strategies to ensure people can change their behaviour for better outcomes. </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0F4FA"/>
                    </a:solidFill>
                  </a:tcPr>
                </a:tc>
                <a:tc hMerge="1">
                  <a:txBody>
                    <a:bodyPr/>
                    <a:lstStyle/>
                    <a:p>
                      <a:pPr algn="ctr" fontAlgn="base"/>
                      <a:r>
                        <a:rPr lang="en-AU" sz="900" b="1" i="0" dirty="0">
                          <a:solidFill>
                            <a:srgbClr val="000000"/>
                          </a:solidFill>
                          <a:effectLst/>
                          <a:latin typeface="Calibri" panose="020F0502020204030204" pitchFamily="34" charset="0"/>
                        </a:rPr>
                        <a:t>Healthcare Excellence and Innovation</a:t>
                      </a:r>
                    </a:p>
                    <a:p>
                      <a:pPr algn="ctr" fontAlgn="base"/>
                      <a:r>
                        <a:rPr lang="en-AU" sz="900" b="1" i="0" dirty="0">
                          <a:solidFill>
                            <a:srgbClr val="000000"/>
                          </a:solidFill>
                          <a:effectLst/>
                          <a:latin typeface="Calibri" panose="020F0502020204030204" pitchFamily="34" charset="0"/>
                        </a:rPr>
                        <a:t>Helix Hub Program Director, Nina Meloncelli</a:t>
                      </a:r>
                    </a:p>
                    <a:p>
                      <a:pPr algn="ctr" fontAlgn="base"/>
                      <a:r>
                        <a:rPr lang="en-AU" sz="900" b="0" i="1" dirty="0">
                          <a:solidFill>
                            <a:srgbClr val="000000"/>
                          </a:solidFill>
                          <a:effectLst/>
                          <a:latin typeface="Calibri" panose="020F0502020204030204" pitchFamily="34" charset="0"/>
                        </a:rPr>
                        <a:t>Starting Small: Behaviour Change that Sticks</a:t>
                      </a:r>
                    </a:p>
                    <a:p>
                      <a:pPr algn="ctr" fontAlgn="base"/>
                      <a:endParaRPr lang="en-AU" sz="900" b="0" i="1" dirty="0">
                        <a:solidFill>
                          <a:srgbClr val="000000"/>
                        </a:solidFill>
                        <a:effectLst/>
                        <a:latin typeface="Calibri" panose="020F0502020204030204" pitchFamily="34" charset="0"/>
                      </a:endParaRPr>
                    </a:p>
                    <a:p>
                      <a:r>
                        <a:rPr lang="en-AU" sz="900" kern="1200" dirty="0">
                          <a:solidFill>
                            <a:schemeClr val="tx1"/>
                          </a:solidFill>
                          <a:effectLst/>
                          <a:latin typeface="+mn-lt"/>
                          <a:ea typeface="+mn-ea"/>
                          <a:cs typeface="+mn-cs"/>
                        </a:rPr>
                        <a:t>Most people don’t struggle because they don’t know what to do—they struggle to translate that knowledge into action in the reality of their day. This workshop focuses on how to start small in a way that actually leads somewhere. Drawing on behaviour change science and practical implementation approaches, we’ll unpack why knowing the right thing often isn’t enough, and what to do differently.</a:t>
                      </a:r>
                    </a:p>
                    <a:p>
                      <a:r>
                        <a:rPr lang="en-AU" sz="900" kern="1200" dirty="0">
                          <a:solidFill>
                            <a:schemeClr val="tx1"/>
                          </a:solidFill>
                          <a:effectLst/>
                          <a:latin typeface="+mn-lt"/>
                          <a:ea typeface="+mn-ea"/>
                          <a:cs typeface="+mn-cs"/>
                        </a:rPr>
                        <a:t> </a:t>
                      </a:r>
                    </a:p>
                    <a:p>
                      <a:r>
                        <a:rPr lang="en-AU" sz="900" kern="1200" dirty="0">
                          <a:solidFill>
                            <a:schemeClr val="tx1"/>
                          </a:solidFill>
                          <a:effectLst/>
                          <a:latin typeface="+mn-lt"/>
                          <a:ea typeface="+mn-ea"/>
                          <a:cs typeface="+mn-cs"/>
                        </a:rPr>
                        <a:t>Through real-world examples and simple, repeatable tools, you’ll learn how to identify what’s really shaping behaviour, move beyond awareness to capability and opportunity, and design changes that fit into busy clinical and everyday contexts. This is not about doing more—it’s about doing the right small things, consistently, so change sticks. Join Dr Nina Meloncelli, PhD for a journey that takes you from knowing what needs to change and designing strategies to ensure people can change their behaviour for better outcomes. </a:t>
                      </a:r>
                    </a:p>
                    <a:p>
                      <a:pPr algn="ctr" fontAlgn="base"/>
                      <a:endParaRPr lang="en-AU" sz="9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0F4FA"/>
                    </a:solidFill>
                  </a:tcPr>
                </a:tc>
                <a:tc>
                  <a:txBody>
                    <a:bodyPr/>
                    <a:lstStyle/>
                    <a:p>
                      <a:pPr algn="ctr" fontAlgn="base"/>
                      <a:endParaRPr lang="en-AU" sz="900" b="1" i="0" dirty="0">
                        <a:solidFill>
                          <a:srgbClr val="000000"/>
                        </a:solidFill>
                        <a:effectLst/>
                      </a:endParaRPr>
                    </a:p>
                    <a:p>
                      <a:pPr algn="ctr" fontAlgn="base"/>
                      <a:endParaRPr lang="en-AU" sz="900" b="1" i="0" dirty="0">
                        <a:solidFill>
                          <a:srgbClr val="000000"/>
                        </a:solidFill>
                        <a:effectLst/>
                      </a:endParaRPr>
                    </a:p>
                    <a:p>
                      <a:pPr algn="ctr" fontAlgn="base"/>
                      <a:endParaRPr lang="en-AU" sz="900" b="1" i="0" dirty="0">
                        <a:solidFill>
                          <a:srgbClr val="000000"/>
                        </a:solidFill>
                        <a:effectLst/>
                      </a:endParaRPr>
                    </a:p>
                    <a:p>
                      <a:pPr algn="ctr" fontAlgn="base"/>
                      <a:endParaRPr lang="en-AU" sz="900" b="1" i="0" dirty="0">
                        <a:solidFill>
                          <a:srgbClr val="000000"/>
                        </a:solidFill>
                        <a:effectLst/>
                      </a:endParaRPr>
                    </a:p>
                    <a:p>
                      <a:pPr algn="ctr" fontAlgn="base"/>
                      <a:r>
                        <a:rPr lang="en-AU" sz="900" b="1" i="0" dirty="0">
                          <a:solidFill>
                            <a:srgbClr val="000000"/>
                          </a:solidFill>
                          <a:effectLst/>
                        </a:rPr>
                        <a:t>Stryker</a:t>
                      </a:r>
                    </a:p>
                    <a:p>
                      <a:pPr algn="ctr" fontAlgn="base"/>
                      <a:endParaRPr lang="en-AU" sz="900" b="1" i="0" dirty="0">
                        <a:solidFill>
                          <a:srgbClr val="000000"/>
                        </a:solidFill>
                        <a:effectLst/>
                      </a:endParaRPr>
                    </a:p>
                    <a:p>
                      <a:pPr algn="ctr" fontAlgn="base"/>
                      <a:r>
                        <a:rPr lang="en-AU" sz="900" b="0" i="1" dirty="0">
                          <a:solidFill>
                            <a:srgbClr val="000000"/>
                          </a:solidFill>
                          <a:effectLst/>
                        </a:rPr>
                        <a:t>Smart Care Experience.  Interactive tour of Stryker</a:t>
                      </a:r>
                    </a:p>
                    <a:p>
                      <a:endParaRPr lang="en-AU" sz="900" kern="1200" dirty="0">
                        <a:solidFill>
                          <a:schemeClr val="tx1"/>
                        </a:solidFill>
                        <a:effectLst/>
                        <a:latin typeface="+mn-lt"/>
                        <a:ea typeface="+mn-ea"/>
                        <a:cs typeface="+mn-cs"/>
                      </a:endParaRPr>
                    </a:p>
                    <a:p>
                      <a:endParaRPr lang="en-AU" sz="900" kern="1200" dirty="0">
                        <a:solidFill>
                          <a:schemeClr val="tx1"/>
                        </a:solidFill>
                        <a:effectLst/>
                        <a:latin typeface="+mn-lt"/>
                        <a:ea typeface="+mn-ea"/>
                        <a:cs typeface="+mn-cs"/>
                      </a:endParaRPr>
                    </a:p>
                    <a:p>
                      <a:r>
                        <a:rPr lang="en-AU" sz="900" kern="1200" dirty="0">
                          <a:solidFill>
                            <a:schemeClr val="tx1"/>
                          </a:solidFill>
                          <a:effectLst/>
                          <a:latin typeface="+mn-lt"/>
                          <a:ea typeface="+mn-ea"/>
                          <a:cs typeface="+mn-cs"/>
                        </a:rPr>
                        <a:t>This session offers a unique opportunity to engage with technology-enhanced care environments in action. An immersive, hands-on experience featuring three simulated care environments:</a:t>
                      </a:r>
                    </a:p>
                    <a:p>
                      <a:pPr lvl="1"/>
                      <a:endParaRPr lang="en-AU" sz="9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900" kern="1200" dirty="0">
                          <a:solidFill>
                            <a:schemeClr val="tx1"/>
                          </a:solidFill>
                          <a:effectLst/>
                          <a:latin typeface="+mn-lt"/>
                          <a:ea typeface="+mn-ea"/>
                          <a:cs typeface="+mn-cs"/>
                        </a:rPr>
                        <a:t>Perioperative total knee replacement</a:t>
                      </a:r>
                    </a:p>
                    <a:p>
                      <a:pPr marL="628650" lvl="1" indent="-171450">
                        <a:buFont typeface="Arial" panose="020B0604020202020204" pitchFamily="34" charset="0"/>
                        <a:buChar char="•"/>
                      </a:pPr>
                      <a:r>
                        <a:rPr lang="en-AU" sz="900" kern="1200" dirty="0">
                          <a:solidFill>
                            <a:schemeClr val="tx1"/>
                          </a:solidFill>
                          <a:effectLst/>
                          <a:latin typeface="+mn-lt"/>
                          <a:ea typeface="+mn-ea"/>
                          <a:cs typeface="+mn-cs"/>
                        </a:rPr>
                        <a:t>Critical care bed space</a:t>
                      </a:r>
                    </a:p>
                    <a:p>
                      <a:pPr marL="628650" lvl="1" indent="-171450">
                        <a:buFont typeface="Arial" panose="020B0604020202020204" pitchFamily="34" charset="0"/>
                        <a:buChar char="•"/>
                      </a:pPr>
                      <a:r>
                        <a:rPr lang="en-AU" sz="900" kern="1200" dirty="0">
                          <a:solidFill>
                            <a:schemeClr val="tx1"/>
                          </a:solidFill>
                          <a:effectLst/>
                          <a:latin typeface="+mn-lt"/>
                          <a:ea typeface="+mn-ea"/>
                          <a:cs typeface="+mn-cs"/>
                        </a:rPr>
                        <a:t>Care of the older person</a:t>
                      </a:r>
                    </a:p>
                    <a:p>
                      <a:endParaRPr lang="en-AU" sz="900" kern="1200" dirty="0">
                        <a:solidFill>
                          <a:schemeClr val="tx1"/>
                        </a:solidFill>
                        <a:effectLst/>
                        <a:latin typeface="+mn-lt"/>
                        <a:ea typeface="+mn-ea"/>
                        <a:cs typeface="+mn-cs"/>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0F4FA"/>
                    </a:solidFill>
                  </a:tcPr>
                </a:tc>
                <a:extLst>
                  <a:ext uri="{0D108BD9-81ED-4DB2-BD59-A6C34878D82A}">
                    <a16:rowId xmlns:a16="http://schemas.microsoft.com/office/drawing/2014/main" val="3544381060"/>
                  </a:ext>
                </a:extLst>
              </a:tr>
              <a:tr h="292066">
                <a:tc>
                  <a:txBody>
                    <a:bodyPr/>
                    <a:lstStyle/>
                    <a:p>
                      <a:pPr algn="l" fontAlgn="base"/>
                      <a:r>
                        <a:rPr lang="en-AU" sz="900" b="0" i="0" dirty="0">
                          <a:solidFill>
                            <a:srgbClr val="FFFFFF"/>
                          </a:solidFill>
                          <a:effectLst/>
                          <a:latin typeface="Calibri" panose="020F0502020204030204" pitchFamily="34" charset="0"/>
                        </a:rPr>
                        <a:t>9.00</a:t>
                      </a:r>
                      <a:r>
                        <a:rPr lang="en-AU" sz="1000" b="0" i="0" u="none" strike="noStrike" dirty="0">
                          <a:solidFill>
                            <a:srgbClr val="FFFFFF"/>
                          </a:solidFill>
                          <a:effectLst/>
                          <a:latin typeface="Calibri" panose="020F0502020204030204" pitchFamily="34" charset="0"/>
                        </a:rPr>
                        <a:t>am – 9.10am</a:t>
                      </a:r>
                      <a:r>
                        <a:rPr lang="en-AU" sz="10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gridSpan="4">
                  <a:txBody>
                    <a:bodyPr/>
                    <a:lstStyle/>
                    <a:p>
                      <a:pPr algn="ctr" fontAlgn="base"/>
                      <a:r>
                        <a:rPr lang="en-AU" sz="1000" b="1" i="0" dirty="0">
                          <a:solidFill>
                            <a:schemeClr val="bg1"/>
                          </a:solidFill>
                          <a:effectLst/>
                        </a:rPr>
                        <a:t>Opening Remarks</a:t>
                      </a:r>
                    </a:p>
                    <a:p>
                      <a:pPr algn="ctr" fontAlgn="base"/>
                      <a:r>
                        <a:rPr lang="en-AU" sz="1000" b="1" i="1" dirty="0">
                          <a:solidFill>
                            <a:schemeClr val="bg1"/>
                          </a:solidFill>
                          <a:effectLst/>
                        </a:rPr>
                        <a:t>Ben Ballard- </a:t>
                      </a:r>
                      <a:r>
                        <a:rPr lang="en-AU" sz="1000" b="0" i="1" dirty="0">
                          <a:solidFill>
                            <a:schemeClr val="bg1"/>
                          </a:solidFill>
                          <a:effectLst/>
                        </a:rPr>
                        <a:t>Director of Nursing, Herston Quarter Surgical Treatment and Rehabilitation Service</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161669824"/>
                  </a:ext>
                </a:extLst>
              </a:tr>
              <a:tr h="292066">
                <a:tc>
                  <a:txBody>
                    <a:bodyPr/>
                    <a:lstStyle/>
                    <a:p>
                      <a:pPr algn="l" fontAlgn="base"/>
                      <a:r>
                        <a:rPr lang="en-AU" sz="1000" b="0" i="0" dirty="0">
                          <a:solidFill>
                            <a:srgbClr val="000000"/>
                          </a:solidFill>
                          <a:effectLst/>
                        </a:rPr>
                        <a:t>9.10am – 9.15pm</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tc gridSpan="4">
                  <a:txBody>
                    <a:bodyPr/>
                    <a:lstStyle/>
                    <a:p>
                      <a:pPr algn="ctr" fontAlgn="base"/>
                      <a:r>
                        <a:rPr lang="en-AU" sz="1000" b="1" i="0" u="none" strike="noStrike" dirty="0">
                          <a:solidFill>
                            <a:schemeClr val="tx1"/>
                          </a:solidFill>
                          <a:effectLst/>
                          <a:latin typeface="Calibri" panose="020F0502020204030204" pitchFamily="34" charset="0"/>
                        </a:rPr>
                        <a:t>Acknowledgement to Country</a:t>
                      </a:r>
                      <a:r>
                        <a:rPr lang="en-AU" sz="1000" b="0" i="0" dirty="0">
                          <a:solidFill>
                            <a:schemeClr val="tx1"/>
                          </a:solidFill>
                          <a:effectLst/>
                          <a:latin typeface="Calibri" panose="020F0502020204030204" pitchFamily="34" charset="0"/>
                        </a:rPr>
                        <a:t>​</a:t>
                      </a:r>
                    </a:p>
                    <a:p>
                      <a:pPr algn="ctr" fontAlgn="base"/>
                      <a:r>
                        <a:rPr lang="en-AU" sz="1000" b="1" i="1" dirty="0">
                          <a:solidFill>
                            <a:schemeClr val="tx1"/>
                          </a:solidFill>
                          <a:effectLst/>
                          <a:latin typeface="Calibri" panose="020F0502020204030204" pitchFamily="34" charset="0"/>
                        </a:rPr>
                        <a:t>Person?</a:t>
                      </a:r>
                      <a:endParaRPr lang="en-AU" sz="1000" b="0" i="1" dirty="0">
                        <a:solidFill>
                          <a:schemeClr val="tx1"/>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270665706"/>
                  </a:ext>
                </a:extLst>
              </a:tr>
              <a:tr h="292066">
                <a:tc>
                  <a:txBody>
                    <a:bodyPr/>
                    <a:lstStyle/>
                    <a:p>
                      <a:pPr algn="l" fontAlgn="base"/>
                      <a:r>
                        <a:rPr lang="en-AU" sz="1000" b="0" i="0" u="none" strike="noStrike">
                          <a:solidFill>
                            <a:srgbClr val="FFFFFF"/>
                          </a:solidFill>
                          <a:effectLst/>
                          <a:latin typeface="Calibri" panose="020F0502020204030204" pitchFamily="34" charset="0"/>
                        </a:rPr>
                        <a:t>9:15 - 10am</a:t>
                      </a:r>
                      <a:r>
                        <a:rPr lang="en-AU" sz="1000" b="0" i="0">
                          <a:solidFill>
                            <a:srgbClr val="000000"/>
                          </a:solidFill>
                          <a:effectLst/>
                          <a:latin typeface="Calibri" panose="020F0502020204030204" pitchFamily="34" charset="0"/>
                        </a:rPr>
                        <a:t>​</a:t>
                      </a:r>
                      <a:endParaRPr lang="en-AU" sz="1600" b="0" i="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gridSpan="4">
                  <a:txBody>
                    <a:bodyPr/>
                    <a:lstStyle/>
                    <a:p>
                      <a:pPr algn="ctr" fontAlgn="base"/>
                      <a:r>
                        <a:rPr lang="en-AU" sz="1000" b="1" i="0" u="none" strike="noStrike" dirty="0">
                          <a:solidFill>
                            <a:srgbClr val="FFFFFF"/>
                          </a:solidFill>
                          <a:effectLst/>
                          <a:latin typeface="Calibri" panose="020F0502020204030204" pitchFamily="34" charset="0"/>
                        </a:rPr>
                        <a:t>Keynote Speaker:  Prof Janelle Yorke,  Prof in Health and Longevity, Hong Kong Polytechnic University</a:t>
                      </a:r>
                    </a:p>
                    <a:p>
                      <a:pPr algn="ctr" fontAlgn="base"/>
                      <a:r>
                        <a:rPr lang="en-AU" sz="1000" b="0" i="1" u="none" strike="noStrike" dirty="0">
                          <a:solidFill>
                            <a:srgbClr val="FFFFFF"/>
                          </a:solidFill>
                          <a:effectLst/>
                          <a:latin typeface="Calibri" panose="020F0502020204030204" pitchFamily="34" charset="0"/>
                        </a:rPr>
                        <a:t>Title: Balancing STEM and Humanity: how should we position nursing </a:t>
                      </a:r>
                      <a:r>
                        <a:rPr lang="en-AU" sz="1000" b="0" i="1" u="none" strike="noStrike">
                          <a:solidFill>
                            <a:srgbClr val="FFFFFF"/>
                          </a:solidFill>
                          <a:effectLst/>
                          <a:latin typeface="Calibri" panose="020F0502020204030204" pitchFamily="34" charset="0"/>
                        </a:rPr>
                        <a:t>and midwifery?</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551314516"/>
                  </a:ext>
                </a:extLst>
              </a:tr>
              <a:tr h="249625">
                <a:tc>
                  <a:txBody>
                    <a:bodyPr/>
                    <a:lstStyle/>
                    <a:p>
                      <a:pPr algn="l" fontAlgn="base"/>
                      <a:r>
                        <a:rPr lang="en-AU" sz="900" b="0" i="0">
                          <a:solidFill>
                            <a:srgbClr val="000000"/>
                          </a:solidFill>
                          <a:effectLst/>
                          <a:latin typeface="Calibri" panose="020F0502020204030204" pitchFamily="34" charset="0"/>
                        </a:rPr>
                        <a:t>10am – 10:30am​</a:t>
                      </a:r>
                      <a:endParaRPr lang="en-AU" sz="1600" b="0" i="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8CBAD"/>
                    </a:solidFill>
                  </a:tcPr>
                </a:tc>
                <a:tc gridSpan="4">
                  <a:txBody>
                    <a:bodyPr/>
                    <a:lstStyle/>
                    <a:p>
                      <a:pPr algn="ctr" fontAlgn="base"/>
                      <a:r>
                        <a:rPr lang="en-AU" sz="1000" b="0" i="0" dirty="0">
                          <a:solidFill>
                            <a:srgbClr val="000000"/>
                          </a:solidFill>
                          <a:effectLst/>
                          <a:latin typeface="Calibri" panose="020F0502020204030204" pitchFamily="34" charset="0"/>
                        </a:rPr>
                        <a:t>Morning Tea (Poster Viewing​ and Voting)</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8CBAD"/>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056416159"/>
                  </a:ext>
                </a:extLst>
              </a:tr>
            </a:tbl>
          </a:graphicData>
        </a:graphic>
      </p:graphicFrame>
      <p:sp>
        <p:nvSpPr>
          <p:cNvPr id="5" name="Rectangle 1">
            <a:extLst>
              <a:ext uri="{FF2B5EF4-FFF2-40B4-BE49-F238E27FC236}">
                <a16:creationId xmlns:a16="http://schemas.microsoft.com/office/drawing/2014/main" id="{678B2BAA-20AA-DA3D-9819-D1B5A6B811A8}"/>
              </a:ext>
            </a:extLst>
          </p:cNvPr>
          <p:cNvSpPr>
            <a:spLocks noChangeArrowheads="1"/>
          </p:cNvSpPr>
          <p:nvPr/>
        </p:nvSpPr>
        <p:spPr bwMode="auto">
          <a:xfrm>
            <a:off x="450272" y="530245"/>
            <a:ext cx="134529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BB494C4-7220-4409-E453-3322EBC145C7}"/>
              </a:ext>
            </a:extLst>
          </p:cNvPr>
          <p:cNvSpPr txBox="1"/>
          <p:nvPr/>
        </p:nvSpPr>
        <p:spPr>
          <a:xfrm>
            <a:off x="7080764" y="170981"/>
            <a:ext cx="4944980" cy="307777"/>
          </a:xfrm>
          <a:prstGeom prst="rect">
            <a:avLst/>
          </a:prstGeom>
          <a:noFill/>
        </p:spPr>
        <p:txBody>
          <a:bodyPr wrap="square" rtlCol="0">
            <a:spAutoFit/>
          </a:bodyPr>
          <a:lstStyle/>
          <a:p>
            <a:pPr algn="r"/>
            <a:r>
              <a:rPr lang="en-US" sz="1400" dirty="0">
                <a:solidFill>
                  <a:schemeClr val="bg1"/>
                </a:solidFill>
                <a:latin typeface="Arial" panose="020B0604020202020204" pitchFamily="34" charset="0"/>
                <a:cs typeface="Arial" panose="020B0604020202020204" pitchFamily="34" charset="0"/>
              </a:rPr>
              <a:t>2026 Metro North Nursing and Midwifery Showcase</a:t>
            </a:r>
          </a:p>
        </p:txBody>
      </p:sp>
      <p:pic>
        <p:nvPicPr>
          <p:cNvPr id="7" name="Picture 6">
            <a:extLst>
              <a:ext uri="{FF2B5EF4-FFF2-40B4-BE49-F238E27FC236}">
                <a16:creationId xmlns:a16="http://schemas.microsoft.com/office/drawing/2014/main" id="{2D23FE0F-A573-3AC6-39AF-DD7EB28A4F2A}"/>
              </a:ext>
            </a:extLst>
          </p:cNvPr>
          <p:cNvPicPr>
            <a:picLocks noChangeAspect="1"/>
          </p:cNvPicPr>
          <p:nvPr/>
        </p:nvPicPr>
        <p:blipFill>
          <a:blip r:embed="rId2"/>
          <a:stretch>
            <a:fillRect/>
          </a:stretch>
        </p:blipFill>
        <p:spPr>
          <a:xfrm>
            <a:off x="9647315" y="2054445"/>
            <a:ext cx="1166241" cy="322045"/>
          </a:xfrm>
          <a:prstGeom prst="rect">
            <a:avLst/>
          </a:prstGeom>
        </p:spPr>
      </p:pic>
      <p:pic>
        <p:nvPicPr>
          <p:cNvPr id="8" name="Picture 7">
            <a:extLst>
              <a:ext uri="{FF2B5EF4-FFF2-40B4-BE49-F238E27FC236}">
                <a16:creationId xmlns:a16="http://schemas.microsoft.com/office/drawing/2014/main" id="{7EADCCA4-2971-6C29-D91D-C97CEFBD92AA}"/>
              </a:ext>
            </a:extLst>
          </p:cNvPr>
          <p:cNvPicPr>
            <a:picLocks noChangeAspect="1"/>
          </p:cNvPicPr>
          <p:nvPr/>
        </p:nvPicPr>
        <p:blipFill>
          <a:blip r:embed="rId3"/>
          <a:stretch>
            <a:fillRect/>
          </a:stretch>
        </p:blipFill>
        <p:spPr>
          <a:xfrm>
            <a:off x="6071482" y="2028546"/>
            <a:ext cx="1243715" cy="318867"/>
          </a:xfrm>
          <a:prstGeom prst="rect">
            <a:avLst/>
          </a:prstGeom>
        </p:spPr>
      </p:pic>
      <p:pic>
        <p:nvPicPr>
          <p:cNvPr id="6" name="Picture 5">
            <a:extLst>
              <a:ext uri="{FF2B5EF4-FFF2-40B4-BE49-F238E27FC236}">
                <a16:creationId xmlns:a16="http://schemas.microsoft.com/office/drawing/2014/main" id="{7A6C6349-9E9C-F0B6-C2A8-99B1A725C5C7}"/>
              </a:ext>
            </a:extLst>
          </p:cNvPr>
          <p:cNvPicPr>
            <a:picLocks noChangeAspect="1"/>
          </p:cNvPicPr>
          <p:nvPr/>
        </p:nvPicPr>
        <p:blipFill>
          <a:blip r:embed="rId4"/>
          <a:stretch>
            <a:fillRect/>
          </a:stretch>
        </p:blipFill>
        <p:spPr>
          <a:xfrm>
            <a:off x="3270888" y="2042265"/>
            <a:ext cx="520512" cy="539269"/>
          </a:xfrm>
          <a:prstGeom prst="rect">
            <a:avLst/>
          </a:prstGeom>
        </p:spPr>
      </p:pic>
    </p:spTree>
    <p:extLst>
      <p:ext uri="{BB962C8B-B14F-4D97-AF65-F5344CB8AC3E}">
        <p14:creationId xmlns:p14="http://schemas.microsoft.com/office/powerpoint/2010/main" val="155565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4F1FB-CEDD-A75F-4705-74DB7265DE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1EC373-DD1A-EF0E-6CA3-01137996E1AA}"/>
              </a:ext>
            </a:extLst>
          </p:cNvPr>
          <p:cNvSpPr txBox="1"/>
          <p:nvPr/>
        </p:nvSpPr>
        <p:spPr>
          <a:xfrm>
            <a:off x="336358" y="170981"/>
            <a:ext cx="49449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Arial" panose="020B0604020202020204" pitchFamily="34" charset="0"/>
                <a:cs typeface="Arial" panose="020B0604020202020204" pitchFamily="34" charset="0"/>
              </a:rPr>
              <a:t>Humanity and Technology</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99B46ED4-C818-29C6-71ED-DBBDA47978AC}"/>
              </a:ext>
            </a:extLst>
          </p:cNvPr>
          <p:cNvGraphicFramePr>
            <a:graphicFrameLocks noGrp="1"/>
          </p:cNvGraphicFramePr>
          <p:nvPr>
            <p:extLst>
              <p:ext uri="{D42A27DB-BD31-4B8C-83A1-F6EECF244321}">
                <p14:modId xmlns:p14="http://schemas.microsoft.com/office/powerpoint/2010/main" val="1278735719"/>
              </p:ext>
            </p:extLst>
          </p:nvPr>
        </p:nvGraphicFramePr>
        <p:xfrm>
          <a:off x="138545" y="712739"/>
          <a:ext cx="11887200" cy="1360626"/>
        </p:xfrm>
        <a:graphic>
          <a:graphicData uri="http://schemas.openxmlformats.org/drawingml/2006/table">
            <a:tbl>
              <a:tblPr/>
              <a:tblGrid>
                <a:gridCol w="1996974">
                  <a:extLst>
                    <a:ext uri="{9D8B030D-6E8A-4147-A177-3AD203B41FA5}">
                      <a16:colId xmlns:a16="http://schemas.microsoft.com/office/drawing/2014/main" val="2230127313"/>
                    </a:ext>
                  </a:extLst>
                </a:gridCol>
                <a:gridCol w="4694308">
                  <a:extLst>
                    <a:ext uri="{9D8B030D-6E8A-4147-A177-3AD203B41FA5}">
                      <a16:colId xmlns:a16="http://schemas.microsoft.com/office/drawing/2014/main" val="327562544"/>
                    </a:ext>
                  </a:extLst>
                </a:gridCol>
                <a:gridCol w="5195918">
                  <a:extLst>
                    <a:ext uri="{9D8B030D-6E8A-4147-A177-3AD203B41FA5}">
                      <a16:colId xmlns:a16="http://schemas.microsoft.com/office/drawing/2014/main" val="3096555133"/>
                    </a:ext>
                  </a:extLst>
                </a:gridCol>
              </a:tblGrid>
              <a:tr h="406647">
                <a:tc>
                  <a:txBody>
                    <a:bodyPr/>
                    <a:lstStyle/>
                    <a:p>
                      <a:pPr algn="l" fontAlgn="base"/>
                      <a:r>
                        <a:rPr lang="en-AU" sz="1600" b="1" i="0" dirty="0">
                          <a:solidFill>
                            <a:srgbClr val="FFFFFF"/>
                          </a:solidFill>
                          <a:effectLst/>
                          <a:latin typeface="Calibri" panose="020F0502020204030204" pitchFamily="34" charset="0"/>
                        </a:rPr>
                        <a:t>TIME​</a:t>
                      </a:r>
                      <a:endParaRPr lang="en-AU" sz="1600" b="1" i="0" dirty="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a:txBody>
                    <a:bodyPr/>
                    <a:lstStyle/>
                    <a:p>
                      <a:pPr algn="l" fontAlgn="base"/>
                      <a:r>
                        <a:rPr lang="en-AU" sz="1600" b="1" i="0">
                          <a:solidFill>
                            <a:srgbClr val="FFFFFF"/>
                          </a:solidFill>
                          <a:effectLst/>
                          <a:latin typeface="Calibri" panose="020F0502020204030204" pitchFamily="34" charset="0"/>
                        </a:rPr>
                        <a:t>SESSION​</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a:txBody>
                    <a:bodyPr/>
                    <a:lstStyle/>
                    <a:p>
                      <a:pPr algn="l" fontAlgn="base"/>
                      <a:r>
                        <a:rPr lang="en-AU" sz="1600" b="1" i="0">
                          <a:solidFill>
                            <a:srgbClr val="FFFFFF"/>
                          </a:solidFill>
                          <a:effectLst/>
                          <a:latin typeface="Calibri" panose="020F0502020204030204" pitchFamily="34" charset="0"/>
                        </a:rPr>
                        <a:t>PRESENTER​</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extLst>
                  <a:ext uri="{0D108BD9-81ED-4DB2-BD59-A6C34878D82A}">
                    <a16:rowId xmlns:a16="http://schemas.microsoft.com/office/drawing/2014/main" val="3532087547"/>
                  </a:ext>
                </a:extLst>
              </a:tr>
              <a:tr h="336031">
                <a:tc>
                  <a:txBody>
                    <a:bodyPr/>
                    <a:lstStyle/>
                    <a:p>
                      <a:pPr algn="l" fontAlgn="base"/>
                      <a:r>
                        <a:rPr lang="en-AU" sz="900" b="0" i="0" dirty="0">
                          <a:solidFill>
                            <a:srgbClr val="FFFFFF"/>
                          </a:solidFill>
                          <a:effectLst/>
                          <a:latin typeface="Calibri" panose="020F0502020204030204" pitchFamily="34" charset="0"/>
                        </a:rPr>
                        <a:t>10:30am – 12.00noon</a:t>
                      </a:r>
                      <a:r>
                        <a:rPr lang="en-AU" sz="9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gridSpan="2">
                  <a:txBody>
                    <a:bodyPr/>
                    <a:lstStyle/>
                    <a:p>
                      <a:pPr algn="ctr" fontAlgn="base"/>
                      <a:r>
                        <a:rPr lang="en-AU" sz="1000" b="1" i="0" dirty="0">
                          <a:solidFill>
                            <a:srgbClr val="FFFFFF"/>
                          </a:solidFill>
                          <a:effectLst/>
                          <a:latin typeface="Calibri" panose="020F0502020204030204" pitchFamily="34" charset="0"/>
                        </a:rPr>
                        <a:t>Rapid Fire </a:t>
                      </a:r>
                      <a:r>
                        <a:rPr lang="en-AU" sz="1000" b="1" i="0" dirty="0" err="1">
                          <a:solidFill>
                            <a:srgbClr val="FFFFFF"/>
                          </a:solidFill>
                          <a:effectLst/>
                          <a:latin typeface="Calibri" panose="020F0502020204030204" pitchFamily="34" charset="0"/>
                        </a:rPr>
                        <a:t>Presentations</a:t>
                      </a:r>
                      <a:r>
                        <a:rPr lang="en-AU" sz="1000" b="0" i="0" dirty="0" err="1">
                          <a:solidFill>
                            <a:srgbClr val="000000"/>
                          </a:solidFill>
                          <a:effectLst/>
                          <a:latin typeface="Calibri" panose="020F0502020204030204" pitchFamily="34" charset="0"/>
                        </a:rPr>
                        <a:t>s</a:t>
                      </a:r>
                      <a:r>
                        <a:rPr lang="en-AU" sz="1000" b="0" i="0" dirty="0">
                          <a:solidFill>
                            <a:srgbClr val="000000"/>
                          </a:solidFill>
                          <a:effectLst/>
                          <a:latin typeface="Calibri" panose="020F0502020204030204" pitchFamily="34" charset="0"/>
                        </a:rPr>
                        <a:t>   </a:t>
                      </a:r>
                      <a:r>
                        <a:rPr lang="en-AU" sz="1000" b="0" i="0" dirty="0">
                          <a:solidFill>
                            <a:schemeClr val="bg1"/>
                          </a:solidFill>
                          <a:effectLst/>
                          <a:latin typeface="Calibri" panose="020F0502020204030204" pitchFamily="34" charset="0"/>
                        </a:rPr>
                        <a:t>continued</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extLst>
                  <a:ext uri="{0D108BD9-81ED-4DB2-BD59-A6C34878D82A}">
                    <a16:rowId xmlns:a16="http://schemas.microsoft.com/office/drawing/2014/main" val="2576900655"/>
                  </a:ext>
                </a:extLst>
              </a:tr>
              <a:tr h="385031">
                <a:tc>
                  <a:txBody>
                    <a:bodyPr/>
                    <a:lstStyle/>
                    <a:p>
                      <a:pPr algn="l" fontAlgn="base"/>
                      <a:endParaRPr lang="en-AU" sz="10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fontAlgn="base"/>
                      <a:r>
                        <a:rPr lang="en-AU" sz="1000" b="1" i="0" dirty="0">
                          <a:solidFill>
                            <a:schemeClr val="tx1"/>
                          </a:solidFill>
                          <a:effectLst/>
                        </a:rPr>
                        <a:t>Topic</a:t>
                      </a:r>
                    </a:p>
                    <a:p>
                      <a:pPr algn="ctr" fontAlgn="base"/>
                      <a:r>
                        <a:rPr lang="en-AU" sz="1000" b="1" i="0" dirty="0">
                          <a:solidFill>
                            <a:schemeClr val="tx1"/>
                          </a:solidFill>
                          <a:effectLst/>
                        </a:rPr>
                        <a:t>TBA</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fontAlgn="base"/>
                      <a:r>
                        <a:rPr lang="en-AU" sz="1000" b="1" i="0" dirty="0">
                          <a:solidFill>
                            <a:schemeClr val="tx1"/>
                          </a:solidFill>
                          <a:effectLst/>
                        </a:rPr>
                        <a:t>Session Chair</a:t>
                      </a:r>
                    </a:p>
                    <a:p>
                      <a:pPr algn="ctr" fontAlgn="base"/>
                      <a:r>
                        <a:rPr lang="en-AU" sz="1000" b="1" i="1" dirty="0">
                          <a:solidFill>
                            <a:schemeClr val="tx1"/>
                          </a:solidFill>
                          <a:effectLst/>
                        </a:rPr>
                        <a:t>Prof Jed Duff, </a:t>
                      </a:r>
                      <a:r>
                        <a:rPr lang="en-AU" sz="1000" b="0" i="1" dirty="0">
                          <a:solidFill>
                            <a:schemeClr val="tx1"/>
                          </a:solidFill>
                          <a:effectLst/>
                        </a:rPr>
                        <a:t>Joint QUT/RBWH Professor of Nursing, Implementation Science</a:t>
                      </a:r>
                      <a:endParaRPr lang="en-AU" dirty="0"/>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44029561"/>
                  </a:ext>
                </a:extLst>
              </a:tr>
              <a:tr h="213461">
                <a:tc>
                  <a:txBody>
                    <a:bodyPr/>
                    <a:lstStyle/>
                    <a:p>
                      <a:pPr algn="l" fontAlgn="base"/>
                      <a:r>
                        <a:rPr lang="en-AU" sz="1000" b="0" i="0" dirty="0">
                          <a:solidFill>
                            <a:srgbClr val="000000"/>
                          </a:solidFill>
                          <a:effectLst/>
                          <a:latin typeface="Calibri" panose="020F0502020204030204" pitchFamily="34" charset="0"/>
                        </a:rPr>
                        <a:t>12.00pm – 1.00pm​</a:t>
                      </a:r>
                      <a:endParaRPr lang="en-AU" sz="10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8CBAD"/>
                    </a:solidFill>
                  </a:tcPr>
                </a:tc>
                <a:tc gridSpan="2">
                  <a:txBody>
                    <a:bodyPr/>
                    <a:lstStyle/>
                    <a:p>
                      <a:pPr algn="ctr" fontAlgn="base"/>
                      <a:r>
                        <a:rPr lang="en-AU" sz="1000" b="0" i="0" u="none" strike="noStrike" dirty="0">
                          <a:solidFill>
                            <a:srgbClr val="000000"/>
                          </a:solidFill>
                          <a:effectLst/>
                          <a:latin typeface="Calibri" panose="020F0502020204030204" pitchFamily="34" charset="0"/>
                        </a:rPr>
                        <a:t>Lunch (Poster Viewing and Voting)</a:t>
                      </a:r>
                      <a:r>
                        <a:rPr lang="en-AU" sz="10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8CBAD"/>
                    </a:solidFill>
                  </a:tcPr>
                </a:tc>
                <a:tc hMerge="1">
                  <a:txBody>
                    <a:bodyPr/>
                    <a:lstStyle/>
                    <a:p>
                      <a:endParaRPr lang="en-AU"/>
                    </a:p>
                  </a:txBody>
                  <a:tcPr/>
                </a:tc>
                <a:extLst>
                  <a:ext uri="{0D108BD9-81ED-4DB2-BD59-A6C34878D82A}">
                    <a16:rowId xmlns:a16="http://schemas.microsoft.com/office/drawing/2014/main" val="1424743978"/>
                  </a:ext>
                </a:extLst>
              </a:tr>
            </a:tbl>
          </a:graphicData>
        </a:graphic>
      </p:graphicFrame>
      <p:sp>
        <p:nvSpPr>
          <p:cNvPr id="5" name="Rectangle 1">
            <a:extLst>
              <a:ext uri="{FF2B5EF4-FFF2-40B4-BE49-F238E27FC236}">
                <a16:creationId xmlns:a16="http://schemas.microsoft.com/office/drawing/2014/main" id="{F53A7063-9841-507F-88B9-CDE51666799C}"/>
              </a:ext>
            </a:extLst>
          </p:cNvPr>
          <p:cNvSpPr>
            <a:spLocks noChangeArrowheads="1"/>
          </p:cNvSpPr>
          <p:nvPr/>
        </p:nvSpPr>
        <p:spPr bwMode="auto">
          <a:xfrm>
            <a:off x="450272" y="530245"/>
            <a:ext cx="134529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B35FFDAE-D1E7-4C19-FFB5-085BE2EBB4AA}"/>
              </a:ext>
            </a:extLst>
          </p:cNvPr>
          <p:cNvSpPr txBox="1"/>
          <p:nvPr/>
        </p:nvSpPr>
        <p:spPr>
          <a:xfrm>
            <a:off x="7100840" y="170981"/>
            <a:ext cx="4944980" cy="307777"/>
          </a:xfrm>
          <a:prstGeom prst="rect">
            <a:avLst/>
          </a:prstGeom>
          <a:noFill/>
        </p:spPr>
        <p:txBody>
          <a:bodyPr wrap="square" rtlCol="0">
            <a:spAutoFit/>
          </a:bodyPr>
          <a:lstStyle/>
          <a:p>
            <a:pPr algn="r"/>
            <a:r>
              <a:rPr lang="en-US" sz="1400" dirty="0">
                <a:solidFill>
                  <a:schemeClr val="bg1"/>
                </a:solidFill>
                <a:latin typeface="Arial" panose="020B0604020202020204" pitchFamily="34" charset="0"/>
                <a:cs typeface="Arial" panose="020B0604020202020204" pitchFamily="34" charset="0"/>
              </a:rPr>
              <a:t>2026 Metro North Nursing and Midwifery Showcase</a:t>
            </a:r>
          </a:p>
        </p:txBody>
      </p:sp>
      <p:graphicFrame>
        <p:nvGraphicFramePr>
          <p:cNvPr id="8" name="Table 7">
            <a:extLst>
              <a:ext uri="{FF2B5EF4-FFF2-40B4-BE49-F238E27FC236}">
                <a16:creationId xmlns:a16="http://schemas.microsoft.com/office/drawing/2014/main" id="{497CF97D-9EA8-D635-B711-C76A4304C223}"/>
              </a:ext>
            </a:extLst>
          </p:cNvPr>
          <p:cNvGraphicFramePr>
            <a:graphicFrameLocks noGrp="1"/>
          </p:cNvGraphicFramePr>
          <p:nvPr>
            <p:extLst>
              <p:ext uri="{D42A27DB-BD31-4B8C-83A1-F6EECF244321}">
                <p14:modId xmlns:p14="http://schemas.microsoft.com/office/powerpoint/2010/main" val="3946229164"/>
              </p:ext>
            </p:extLst>
          </p:nvPr>
        </p:nvGraphicFramePr>
        <p:xfrm>
          <a:off x="138545" y="2071022"/>
          <a:ext cx="11887200" cy="1127852"/>
        </p:xfrm>
        <a:graphic>
          <a:graphicData uri="http://schemas.openxmlformats.org/drawingml/2006/table">
            <a:tbl>
              <a:tblPr/>
              <a:tblGrid>
                <a:gridCol w="1996974">
                  <a:extLst>
                    <a:ext uri="{9D8B030D-6E8A-4147-A177-3AD203B41FA5}">
                      <a16:colId xmlns:a16="http://schemas.microsoft.com/office/drawing/2014/main" val="2230127313"/>
                    </a:ext>
                  </a:extLst>
                </a:gridCol>
                <a:gridCol w="4694308">
                  <a:extLst>
                    <a:ext uri="{9D8B030D-6E8A-4147-A177-3AD203B41FA5}">
                      <a16:colId xmlns:a16="http://schemas.microsoft.com/office/drawing/2014/main" val="327562544"/>
                    </a:ext>
                  </a:extLst>
                </a:gridCol>
                <a:gridCol w="5195918">
                  <a:extLst>
                    <a:ext uri="{9D8B030D-6E8A-4147-A177-3AD203B41FA5}">
                      <a16:colId xmlns:a16="http://schemas.microsoft.com/office/drawing/2014/main" val="3096555133"/>
                    </a:ext>
                  </a:extLst>
                </a:gridCol>
              </a:tblGrid>
              <a:tr h="406647">
                <a:tc>
                  <a:txBody>
                    <a:bodyPr/>
                    <a:lstStyle/>
                    <a:p>
                      <a:pPr algn="l" fontAlgn="base"/>
                      <a:r>
                        <a:rPr lang="en-AU" sz="1600" b="1" i="0" dirty="0">
                          <a:solidFill>
                            <a:srgbClr val="FFFFFF"/>
                          </a:solidFill>
                          <a:effectLst/>
                          <a:latin typeface="Calibri" panose="020F0502020204030204" pitchFamily="34" charset="0"/>
                        </a:rPr>
                        <a:t>TIME​</a:t>
                      </a:r>
                      <a:endParaRPr lang="en-AU" sz="1600" b="1" i="0" dirty="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a:txBody>
                    <a:bodyPr/>
                    <a:lstStyle/>
                    <a:p>
                      <a:pPr algn="l" fontAlgn="base"/>
                      <a:r>
                        <a:rPr lang="en-AU" sz="1600" b="1" i="0" dirty="0">
                          <a:solidFill>
                            <a:srgbClr val="FFFFFF"/>
                          </a:solidFill>
                          <a:effectLst/>
                          <a:latin typeface="Calibri" panose="020F0502020204030204" pitchFamily="34" charset="0"/>
                        </a:rPr>
                        <a:t>SESSION​</a:t>
                      </a:r>
                      <a:endParaRPr lang="en-AU" sz="1600" b="1" i="0" dirty="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a:txBody>
                    <a:bodyPr/>
                    <a:lstStyle/>
                    <a:p>
                      <a:pPr algn="l" fontAlgn="base"/>
                      <a:r>
                        <a:rPr lang="en-AU" sz="1600" b="1" i="0">
                          <a:solidFill>
                            <a:srgbClr val="FFFFFF"/>
                          </a:solidFill>
                          <a:effectLst/>
                          <a:latin typeface="Calibri" panose="020F0502020204030204" pitchFamily="34" charset="0"/>
                        </a:rPr>
                        <a:t>PRESENTER​</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extLst>
                  <a:ext uri="{0D108BD9-81ED-4DB2-BD59-A6C34878D82A}">
                    <a16:rowId xmlns:a16="http://schemas.microsoft.com/office/drawing/2014/main" val="3532087547"/>
                  </a:ext>
                </a:extLst>
              </a:tr>
              <a:tr h="336031">
                <a:tc>
                  <a:txBody>
                    <a:bodyPr/>
                    <a:lstStyle/>
                    <a:p>
                      <a:pPr algn="l" fontAlgn="base"/>
                      <a:r>
                        <a:rPr lang="en-AU" sz="900" b="0" i="0" dirty="0">
                          <a:solidFill>
                            <a:srgbClr val="FFFFFF"/>
                          </a:solidFill>
                          <a:effectLst/>
                          <a:latin typeface="Calibri" panose="020F0502020204030204" pitchFamily="34" charset="0"/>
                        </a:rPr>
                        <a:t>1.00pm – 1.30pm</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gridSpan="2">
                  <a:txBody>
                    <a:bodyPr/>
                    <a:lstStyle/>
                    <a:p>
                      <a:pPr algn="ctr" fontAlgn="base"/>
                      <a:r>
                        <a:rPr lang="en-AU" sz="1000" b="1" i="0" dirty="0">
                          <a:solidFill>
                            <a:srgbClr val="FFFFFF"/>
                          </a:solidFill>
                          <a:effectLst/>
                          <a:latin typeface="Calibri" panose="020F0502020204030204" pitchFamily="34" charset="0"/>
                        </a:rPr>
                        <a:t>3-minute Thesis Presentation</a:t>
                      </a:r>
                      <a:endParaRPr lang="en-AU" sz="1000" b="0" i="0" dirty="0">
                        <a:solidFill>
                          <a:schemeClr val="bg1"/>
                        </a:solidFill>
                        <a:effectLst/>
                        <a:latin typeface="Calibri" panose="020F0502020204030204" pitchFamily="34" charset="0"/>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extLst>
                  <a:ext uri="{0D108BD9-81ED-4DB2-BD59-A6C34878D82A}">
                    <a16:rowId xmlns:a16="http://schemas.microsoft.com/office/drawing/2014/main" val="2576900655"/>
                  </a:ext>
                </a:extLst>
              </a:tr>
              <a:tr h="385031">
                <a:tc>
                  <a:txBody>
                    <a:bodyPr/>
                    <a:lstStyle/>
                    <a:p>
                      <a:pPr algn="l" fontAlgn="base"/>
                      <a:endParaRPr lang="en-AU" sz="10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fontAlgn="base"/>
                      <a:r>
                        <a:rPr lang="en-AU" sz="1000" b="1" i="0" dirty="0">
                          <a:solidFill>
                            <a:schemeClr val="tx1"/>
                          </a:solidFill>
                          <a:effectLst/>
                        </a:rPr>
                        <a:t>Topic</a:t>
                      </a:r>
                    </a:p>
                    <a:p>
                      <a:pPr algn="ctr" fontAlgn="base"/>
                      <a:r>
                        <a:rPr lang="en-AU" sz="1000" b="1" i="0" dirty="0">
                          <a:solidFill>
                            <a:schemeClr val="tx1"/>
                          </a:solidFill>
                          <a:effectLst/>
                        </a:rPr>
                        <a:t>TBA</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algn="ctr" fontAlgn="base"/>
                      <a:r>
                        <a:rPr lang="en-AU" sz="1000" b="1" i="0" dirty="0">
                          <a:solidFill>
                            <a:schemeClr val="tx1"/>
                          </a:solidFill>
                          <a:effectLst/>
                        </a:rPr>
                        <a:t>Session Chair</a:t>
                      </a:r>
                    </a:p>
                    <a:p>
                      <a:pPr algn="ctr" fontAlgn="base"/>
                      <a:r>
                        <a:rPr lang="en-AU" sz="1000" b="1" i="0" dirty="0">
                          <a:solidFill>
                            <a:schemeClr val="tx1"/>
                          </a:solidFill>
                          <a:effectLst/>
                        </a:rPr>
                        <a:t>TBA</a:t>
                      </a:r>
                      <a:endParaRPr lang="en-AU" dirty="0"/>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44029561"/>
                  </a:ext>
                </a:extLst>
              </a:tr>
            </a:tbl>
          </a:graphicData>
        </a:graphic>
      </p:graphicFrame>
      <p:graphicFrame>
        <p:nvGraphicFramePr>
          <p:cNvPr id="9" name="Table 8">
            <a:extLst>
              <a:ext uri="{FF2B5EF4-FFF2-40B4-BE49-F238E27FC236}">
                <a16:creationId xmlns:a16="http://schemas.microsoft.com/office/drawing/2014/main" id="{4CA991C6-E425-00E9-60D9-4C6C28389977}"/>
              </a:ext>
            </a:extLst>
          </p:cNvPr>
          <p:cNvGraphicFramePr>
            <a:graphicFrameLocks noGrp="1"/>
          </p:cNvGraphicFramePr>
          <p:nvPr>
            <p:extLst>
              <p:ext uri="{D42A27DB-BD31-4B8C-83A1-F6EECF244321}">
                <p14:modId xmlns:p14="http://schemas.microsoft.com/office/powerpoint/2010/main" val="1124267937"/>
              </p:ext>
            </p:extLst>
          </p:nvPr>
        </p:nvGraphicFramePr>
        <p:xfrm>
          <a:off x="138545" y="3188240"/>
          <a:ext cx="11887200" cy="1972572"/>
        </p:xfrm>
        <a:graphic>
          <a:graphicData uri="http://schemas.openxmlformats.org/drawingml/2006/table">
            <a:tbl>
              <a:tblPr/>
              <a:tblGrid>
                <a:gridCol w="1996974">
                  <a:extLst>
                    <a:ext uri="{9D8B030D-6E8A-4147-A177-3AD203B41FA5}">
                      <a16:colId xmlns:a16="http://schemas.microsoft.com/office/drawing/2014/main" val="2230127313"/>
                    </a:ext>
                  </a:extLst>
                </a:gridCol>
                <a:gridCol w="4694308">
                  <a:extLst>
                    <a:ext uri="{9D8B030D-6E8A-4147-A177-3AD203B41FA5}">
                      <a16:colId xmlns:a16="http://schemas.microsoft.com/office/drawing/2014/main" val="327562544"/>
                    </a:ext>
                  </a:extLst>
                </a:gridCol>
                <a:gridCol w="5195918">
                  <a:extLst>
                    <a:ext uri="{9D8B030D-6E8A-4147-A177-3AD203B41FA5}">
                      <a16:colId xmlns:a16="http://schemas.microsoft.com/office/drawing/2014/main" val="3096555133"/>
                    </a:ext>
                  </a:extLst>
                </a:gridCol>
              </a:tblGrid>
              <a:tr h="406798">
                <a:tc>
                  <a:txBody>
                    <a:bodyPr/>
                    <a:lstStyle/>
                    <a:p>
                      <a:pPr algn="l" fontAlgn="base"/>
                      <a:r>
                        <a:rPr lang="en-AU" sz="1600" b="1" i="0">
                          <a:solidFill>
                            <a:srgbClr val="FFFFFF"/>
                          </a:solidFill>
                          <a:effectLst/>
                          <a:latin typeface="Calibri" panose="020F0502020204030204" pitchFamily="34" charset="0"/>
                        </a:rPr>
                        <a:t>TIME​</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a:txBody>
                    <a:bodyPr/>
                    <a:lstStyle/>
                    <a:p>
                      <a:pPr algn="l" fontAlgn="base"/>
                      <a:r>
                        <a:rPr lang="en-AU" sz="1600" b="1" i="0" dirty="0">
                          <a:solidFill>
                            <a:srgbClr val="FFFFFF"/>
                          </a:solidFill>
                          <a:effectLst/>
                          <a:latin typeface="Calibri" panose="020F0502020204030204" pitchFamily="34" charset="0"/>
                        </a:rPr>
                        <a:t>SESSION​</a:t>
                      </a:r>
                      <a:endParaRPr lang="en-AU" sz="1600" b="1" i="0" dirty="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tc>
                  <a:txBody>
                    <a:bodyPr/>
                    <a:lstStyle/>
                    <a:p>
                      <a:pPr algn="l" fontAlgn="base"/>
                      <a:r>
                        <a:rPr lang="en-AU" sz="1600" b="1" i="0">
                          <a:solidFill>
                            <a:srgbClr val="FFFFFF"/>
                          </a:solidFill>
                          <a:effectLst/>
                          <a:latin typeface="Calibri" panose="020F0502020204030204" pitchFamily="34" charset="0"/>
                        </a:rPr>
                        <a:t>PRESENTER​</a:t>
                      </a:r>
                      <a:endParaRPr lang="en-AU" sz="1600" b="1" i="0">
                        <a:solidFill>
                          <a:srgbClr val="FFFFFF"/>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36195" cap="flat" cmpd="sng" algn="ctr">
                      <a:solidFill>
                        <a:srgbClr val="FFFFFF"/>
                      </a:solidFill>
                      <a:prstDash val="solid"/>
                      <a:round/>
                      <a:headEnd type="none" w="med" len="med"/>
                      <a:tailEnd type="none" w="med" len="med"/>
                    </a:lnB>
                    <a:solidFill>
                      <a:srgbClr val="172949"/>
                    </a:solidFill>
                  </a:tcPr>
                </a:tc>
                <a:extLst>
                  <a:ext uri="{0D108BD9-81ED-4DB2-BD59-A6C34878D82A}">
                    <a16:rowId xmlns:a16="http://schemas.microsoft.com/office/drawing/2014/main" val="3532087547"/>
                  </a:ext>
                </a:extLst>
              </a:tr>
              <a:tr h="399186">
                <a:tc>
                  <a:txBody>
                    <a:bodyPr/>
                    <a:lstStyle/>
                    <a:p>
                      <a:pPr algn="l" fontAlgn="base"/>
                      <a:r>
                        <a:rPr lang="en-AU" sz="900" b="0" i="0" dirty="0">
                          <a:solidFill>
                            <a:srgbClr val="FFFFFF"/>
                          </a:solidFill>
                          <a:effectLst/>
                          <a:latin typeface="Calibri" panose="020F0502020204030204" pitchFamily="34" charset="0"/>
                        </a:rPr>
                        <a:t>1.30pm – 2.30pm</a:t>
                      </a:r>
                      <a:r>
                        <a:rPr lang="en-AU" sz="9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gridSpan="2">
                  <a:txBody>
                    <a:bodyPr/>
                    <a:lstStyle/>
                    <a:p>
                      <a:pPr algn="ctr" fontAlgn="base"/>
                      <a:r>
                        <a:rPr lang="en-AU" sz="1200" b="0" i="0" dirty="0">
                          <a:solidFill>
                            <a:srgbClr val="FFFF00"/>
                          </a:solidFill>
                          <a:effectLst/>
                          <a:latin typeface="Calibri" panose="020F0502020204030204" pitchFamily="34" charset="0"/>
                        </a:rPr>
                        <a:t>Structured Debate</a:t>
                      </a:r>
                    </a:p>
                    <a:p>
                      <a:pPr algn="ctr" fontAlgn="base"/>
                      <a:r>
                        <a:rPr lang="en-AU" sz="1200" b="0" i="0" dirty="0">
                          <a:solidFill>
                            <a:srgbClr val="FFFF00"/>
                          </a:solidFill>
                          <a:effectLst/>
                          <a:latin typeface="Calibri" panose="020F0502020204030204" pitchFamily="34" charset="0"/>
                        </a:rPr>
                        <a:t>Topic: </a:t>
                      </a:r>
                      <a:r>
                        <a:rPr lang="en-AU" sz="1200" b="0" i="1" dirty="0">
                          <a:solidFill>
                            <a:srgbClr val="FFFF00"/>
                          </a:solidFill>
                          <a:effectLst/>
                          <a:latin typeface="Calibri" panose="020F0502020204030204" pitchFamily="34" charset="0"/>
                        </a:rPr>
                        <a:t>Who Should Lead Care Decisions – Humans or Machines?</a:t>
                      </a:r>
                    </a:p>
                    <a:p>
                      <a:pPr algn="ctr" fontAlgn="base"/>
                      <a:r>
                        <a:rPr lang="en-AU" sz="1200" b="0" i="0" dirty="0">
                          <a:solidFill>
                            <a:srgbClr val="FFFF00"/>
                          </a:solidFill>
                          <a:effectLst/>
                          <a:latin typeface="Calibri" panose="020F0502020204030204" pitchFamily="34" charset="0"/>
                        </a:rPr>
                        <a:t>Chair: Jesse Spurr, Nursing &amp; Midwifery Director for Education, RBWH</a:t>
                      </a: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36195"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extLst>
                  <a:ext uri="{0D108BD9-81ED-4DB2-BD59-A6C34878D82A}">
                    <a16:rowId xmlns:a16="http://schemas.microsoft.com/office/drawing/2014/main" val="446364945"/>
                  </a:ext>
                </a:extLst>
              </a:tr>
              <a:tr h="436581">
                <a:tc>
                  <a:txBody>
                    <a:bodyPr/>
                    <a:lstStyle/>
                    <a:p>
                      <a:pPr algn="l" fontAlgn="base"/>
                      <a:r>
                        <a:rPr lang="en-AU" sz="900" b="0" i="0" dirty="0">
                          <a:solidFill>
                            <a:srgbClr val="FFFFFF"/>
                          </a:solidFill>
                          <a:effectLst/>
                          <a:latin typeface="Calibri" panose="020F0502020204030204" pitchFamily="34" charset="0"/>
                        </a:rPr>
                        <a:t>2.30pm - 3pm</a:t>
                      </a:r>
                      <a:r>
                        <a:rPr lang="en-AU" sz="900" b="0" i="0" dirty="0">
                          <a:solidFill>
                            <a:srgbClr val="000000"/>
                          </a:solidFill>
                          <a:effectLst/>
                          <a:latin typeface="Calibri" panose="020F0502020204030204" pitchFamily="34" charset="0"/>
                        </a:rPr>
                        <a:t>​</a:t>
                      </a:r>
                      <a:endParaRPr lang="en-AU" sz="16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gridSpan="2">
                  <a:txBody>
                    <a:bodyPr/>
                    <a:lstStyle/>
                    <a:p>
                      <a:pPr algn="ctr" fontAlgn="base"/>
                      <a:r>
                        <a:rPr lang="en-AU" sz="1000" b="1" i="0" dirty="0">
                          <a:solidFill>
                            <a:srgbClr val="FFFFFF"/>
                          </a:solidFill>
                          <a:effectLst/>
                          <a:latin typeface="Calibri" panose="020F0502020204030204" pitchFamily="34" charset="0"/>
                        </a:rPr>
                        <a:t>Keynote Speaker</a:t>
                      </a:r>
                    </a:p>
                    <a:p>
                      <a:pPr algn="ctr" fontAlgn="base"/>
                      <a:r>
                        <a:rPr lang="en-AU" sz="1000" b="1" i="0" dirty="0">
                          <a:solidFill>
                            <a:srgbClr val="FFFFFF"/>
                          </a:solidFill>
                          <a:effectLst/>
                          <a:latin typeface="Calibri" panose="020F0502020204030204" pitchFamily="34" charset="0"/>
                        </a:rPr>
                        <a:t>Prof Evonne Miller, Prof of Design Psychology, Queensland University of Technology</a:t>
                      </a:r>
                    </a:p>
                    <a:p>
                      <a:pPr algn="ctr" fontAlgn="base"/>
                      <a:r>
                        <a:rPr lang="en-AU" sz="1000" b="0" i="1" dirty="0">
                          <a:solidFill>
                            <a:srgbClr val="FFFFFF"/>
                          </a:solidFill>
                          <a:effectLst/>
                          <a:latin typeface="Calibri" panose="020F0502020204030204" pitchFamily="34" charset="0"/>
                        </a:rPr>
                        <a:t>Title: Robots in Healthcare: The Future of Care</a:t>
                      </a:r>
                      <a:endParaRPr lang="en-AU" sz="1600" b="0" i="1"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172949"/>
                    </a:solidFill>
                  </a:tcPr>
                </a:tc>
                <a:tc hMerge="1">
                  <a:txBody>
                    <a:bodyPr/>
                    <a:lstStyle/>
                    <a:p>
                      <a:endParaRPr lang="en-AU"/>
                    </a:p>
                  </a:txBody>
                  <a:tcPr/>
                </a:tc>
                <a:extLst>
                  <a:ext uri="{0D108BD9-81ED-4DB2-BD59-A6C34878D82A}">
                    <a16:rowId xmlns:a16="http://schemas.microsoft.com/office/drawing/2014/main" val="758327936"/>
                  </a:ext>
                </a:extLst>
              </a:tr>
              <a:tr h="399186">
                <a:tc>
                  <a:txBody>
                    <a:bodyPr/>
                    <a:lstStyle/>
                    <a:p>
                      <a:pPr algn="l" fontAlgn="base"/>
                      <a:r>
                        <a:rPr lang="en-AU" sz="1000" b="0" i="0" dirty="0">
                          <a:solidFill>
                            <a:srgbClr val="000000"/>
                          </a:solidFill>
                          <a:effectLst/>
                          <a:latin typeface="Calibri" panose="020F0502020204030204" pitchFamily="34" charset="0"/>
                        </a:rPr>
                        <a:t>3.00pm – 3:30pm​</a:t>
                      </a:r>
                      <a:endParaRPr lang="en-AU" sz="1000" b="0"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8CBAD"/>
                    </a:solidFill>
                  </a:tcPr>
                </a:tc>
                <a:tc gridSpan="2">
                  <a:txBody>
                    <a:bodyPr/>
                    <a:lstStyle/>
                    <a:p>
                      <a:pPr algn="ctr" fontAlgn="base"/>
                      <a:r>
                        <a:rPr lang="en-AU" sz="1000" b="1" i="0" dirty="0">
                          <a:solidFill>
                            <a:srgbClr val="000000"/>
                          </a:solidFill>
                          <a:effectLst/>
                          <a:latin typeface="Calibri" panose="020F0502020204030204" pitchFamily="34" charset="0"/>
                        </a:rPr>
                        <a:t>Award Ceremony &amp; Sir Ian McFarlane Awards</a:t>
                      </a:r>
                      <a:endParaRPr lang="en-AU" sz="1000" b="0" i="0" dirty="0">
                        <a:solidFill>
                          <a:srgbClr val="000000"/>
                        </a:solidFill>
                        <a:effectLst/>
                        <a:latin typeface="Calibri" panose="020F0502020204030204" pitchFamily="34" charset="0"/>
                      </a:endParaRPr>
                    </a:p>
                    <a:p>
                      <a:pPr algn="ctr" fontAlgn="base"/>
                      <a:r>
                        <a:rPr lang="en-AU" sz="1000" b="1" i="0" dirty="0">
                          <a:solidFill>
                            <a:srgbClr val="000000"/>
                          </a:solidFill>
                          <a:effectLst/>
                          <a:latin typeface="Calibri" panose="020F0502020204030204" pitchFamily="34" charset="0"/>
                        </a:rPr>
                        <a:t>Close</a:t>
                      </a:r>
                      <a:endParaRPr lang="en-AU" sz="1600" b="1" i="0" dirty="0">
                        <a:solidFill>
                          <a:srgbClr val="000000"/>
                        </a:solidFill>
                        <a:effectLst/>
                      </a:endParaRPr>
                    </a:p>
                  </a:txBody>
                  <a:tcPr marL="80374" marR="80374" marT="40187" marB="40187">
                    <a:lnL w="12059" cap="flat" cmpd="sng" algn="ctr">
                      <a:solidFill>
                        <a:srgbClr val="FFFFFF"/>
                      </a:solidFill>
                      <a:prstDash val="solid"/>
                      <a:round/>
                      <a:headEnd type="none" w="med" len="med"/>
                      <a:tailEnd type="none" w="med" len="med"/>
                    </a:lnL>
                    <a:lnR w="12059" cap="flat" cmpd="sng" algn="ctr">
                      <a:solidFill>
                        <a:srgbClr val="FFFFFF"/>
                      </a:solidFill>
                      <a:prstDash val="solid"/>
                      <a:round/>
                      <a:headEnd type="none" w="med" len="med"/>
                      <a:tailEnd type="none" w="med" len="med"/>
                    </a:lnR>
                    <a:lnT w="12059" cap="flat" cmpd="sng" algn="ctr">
                      <a:solidFill>
                        <a:srgbClr val="FFFFFF"/>
                      </a:solidFill>
                      <a:prstDash val="solid"/>
                      <a:round/>
                      <a:headEnd type="none" w="med" len="med"/>
                      <a:tailEnd type="none" w="med" len="med"/>
                    </a:lnT>
                    <a:lnB w="12059" cap="flat" cmpd="sng" algn="ctr">
                      <a:solidFill>
                        <a:srgbClr val="FFFFFF"/>
                      </a:solidFill>
                      <a:prstDash val="solid"/>
                      <a:round/>
                      <a:headEnd type="none" w="med" len="med"/>
                      <a:tailEnd type="none" w="med" len="med"/>
                    </a:lnB>
                    <a:solidFill>
                      <a:srgbClr val="F8CBAD"/>
                    </a:solidFill>
                  </a:tcPr>
                </a:tc>
                <a:tc hMerge="1">
                  <a:txBody>
                    <a:bodyPr/>
                    <a:lstStyle/>
                    <a:p>
                      <a:endParaRPr lang="en-AU"/>
                    </a:p>
                  </a:txBody>
                  <a:tcPr/>
                </a:tc>
                <a:extLst>
                  <a:ext uri="{0D108BD9-81ED-4DB2-BD59-A6C34878D82A}">
                    <a16:rowId xmlns:a16="http://schemas.microsoft.com/office/drawing/2014/main" val="3640123264"/>
                  </a:ext>
                </a:extLst>
              </a:tr>
            </a:tbl>
          </a:graphicData>
        </a:graphic>
      </p:graphicFrame>
    </p:spTree>
    <p:extLst>
      <p:ext uri="{BB962C8B-B14F-4D97-AF65-F5344CB8AC3E}">
        <p14:creationId xmlns:p14="http://schemas.microsoft.com/office/powerpoint/2010/main" val="3920175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 NM Showcase Program 2025 TEMPLATE  -  Read-Only" id="{33BCA5B8-B5B1-49EB-B7A5-A0658CCEE3E7}" vid="{3ECFFAD7-A9C1-4F2C-A331-B464A0A112C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50D9894A26AB4899CC8AF478561309" ma:contentTypeVersion="18" ma:contentTypeDescription="Create a new document." ma:contentTypeScope="" ma:versionID="d13c798776cd65511e3d3b44bc1b561b">
  <xsd:schema xmlns:xsd="http://www.w3.org/2001/XMLSchema" xmlns:xs="http://www.w3.org/2001/XMLSchema" xmlns:p="http://schemas.microsoft.com/office/2006/metadata/properties" xmlns:ns2="97becbf7-fef3-48bd-acf4-b0783eb71c5a" xmlns:ns3="6a60e770-606a-4435-8034-97d279326c4d" xmlns:ns4="3e035340-2944-4727-9f74-27603fa6c14a" targetNamespace="http://schemas.microsoft.com/office/2006/metadata/properties" ma:root="true" ma:fieldsID="0a0fe6fe81eac99b6bdb65f8bcae1dd0" ns2:_="" ns3:_="" ns4:_="">
    <xsd:import namespace="97becbf7-fef3-48bd-acf4-b0783eb71c5a"/>
    <xsd:import namespace="6a60e770-606a-4435-8034-97d279326c4d"/>
    <xsd:import namespace="3e035340-2944-4727-9f74-27603fa6c1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ecbf7-fef3-48bd-acf4-b0783eb71c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60e770-606a-4435-8034-97d279326c4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35340-2944-4727-9f74-27603fa6c14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eb44ec2-fda2-4284-a175-0a52f1db559f}" ma:internalName="TaxCatchAll" ma:showField="CatchAllData" ma:web="6a60e770-606a-4435-8034-97d279326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CE2F42-E344-499A-85E8-7B52229C345A}">
  <ds:schemaRefs>
    <ds:schemaRef ds:uri="http://schemas.microsoft.com/sharepoint/v3/contenttype/forms"/>
  </ds:schemaRefs>
</ds:datastoreItem>
</file>

<file path=customXml/itemProps2.xml><?xml version="1.0" encoding="utf-8"?>
<ds:datastoreItem xmlns:ds="http://schemas.openxmlformats.org/officeDocument/2006/customXml" ds:itemID="{7973010E-5AEB-4B93-A42A-C04393C34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ecbf7-fef3-48bd-acf4-b0783eb71c5a"/>
    <ds:schemaRef ds:uri="6a60e770-606a-4435-8034-97d279326c4d"/>
    <ds:schemaRef ds:uri="3e035340-2944-4727-9f74-27603fa6c1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 NM Showcase Program 2025 Template (Draft 2)</Template>
  <TotalTime>18279</TotalTime>
  <Words>1036</Words>
  <Application>Microsoft Office PowerPoint</Application>
  <PresentationFormat>Widescreen</PresentationFormat>
  <Paragraphs>122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North Nursing &amp; Midwifery Showcase 2026</dc:title>
  <dc:subject>Metro North Nursing &amp; Midwifery Showcase 2026</dc:subject>
  <dc:creator>Sharon Ireland</dc:creator>
  <cp:keywords>Metro North, Nursing &amp; Midwifery Showcase 2026</cp:keywords>
  <cp:lastModifiedBy>David Ehmer</cp:lastModifiedBy>
  <cp:revision>53</cp:revision>
  <cp:lastPrinted>2026-04-28T22:48:39Z</cp:lastPrinted>
  <dcterms:created xsi:type="dcterms:W3CDTF">2025-07-21T23:45:19Z</dcterms:created>
  <dcterms:modified xsi:type="dcterms:W3CDTF">2026-05-20T03:16:30Z</dcterms:modified>
</cp:coreProperties>
</file>