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4" r:id="rId2"/>
    <p:sldId id="292" r:id="rId3"/>
    <p:sldId id="293" r:id="rId4"/>
    <p:sldId id="296" r:id="rId5"/>
    <p:sldId id="297" r:id="rId6"/>
    <p:sldId id="298" r:id="rId7"/>
    <p:sldId id="299" r:id="rId8"/>
    <p:sldId id="303" r:id="rId9"/>
    <p:sldId id="301" r:id="rId10"/>
    <p:sldId id="300" r:id="rId11"/>
    <p:sldId id="302" r:id="rId12"/>
    <p:sldId id="304" r:id="rId13"/>
    <p:sldId id="305" r:id="rId14"/>
    <p:sldId id="294" r:id="rId15"/>
    <p:sldId id="295" r:id="rId1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93">
          <p15:clr>
            <a:srgbClr val="A4A3A4"/>
          </p15:clr>
        </p15:guide>
        <p15:guide id="3" pos="2880">
          <p15:clr>
            <a:srgbClr val="A4A3A4"/>
          </p15:clr>
        </p15:guide>
        <p15:guide id="4" pos="5511">
          <p15:clr>
            <a:srgbClr val="A4A3A4"/>
          </p15:clr>
        </p15:guide>
        <p15:guide id="5" pos="24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27" autoAdjust="0"/>
    <p:restoredTop sz="97679" autoAdjust="0"/>
  </p:normalViewPr>
  <p:slideViewPr>
    <p:cSldViewPr>
      <p:cViewPr varScale="1">
        <p:scale>
          <a:sx n="110" d="100"/>
          <a:sy n="110" d="100"/>
        </p:scale>
        <p:origin x="1608" y="96"/>
      </p:cViewPr>
      <p:guideLst>
        <p:guide orient="horz" pos="2160"/>
        <p:guide orient="horz" pos="3793"/>
        <p:guide pos="2880"/>
        <p:guide pos="5511"/>
        <p:guide pos="249"/>
      </p:guideLst>
    </p:cSldViewPr>
  </p:slideViewPr>
  <p:notesTextViewPr>
    <p:cViewPr>
      <p:scale>
        <a:sx n="1" d="1"/>
        <a:sy n="1" d="1"/>
      </p:scale>
      <p:origin x="0" y="0"/>
    </p:cViewPr>
  </p:notesTextViewPr>
  <p:notesViewPr>
    <p:cSldViewPr>
      <p:cViewPr varScale="1">
        <p:scale>
          <a:sx n="80" d="100"/>
          <a:sy n="80" d="100"/>
        </p:scale>
        <p:origin x="40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1502239-D991-47D8-A375-ABEF440319D4}" type="datetimeFigureOut">
              <a:rPr lang="en-AU"/>
              <a:pPr>
                <a:defRPr/>
              </a:pPr>
              <a:t>1/04/2020</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E1A2E0-5BB3-4FED-9874-C3BB330B1A6E}" type="slidenum">
              <a:rPr lang="en-AU"/>
              <a:pPr>
                <a:defRPr/>
              </a:pPr>
              <a:t>‹#›</a:t>
            </a:fld>
            <a:endParaRPr lang="en-AU"/>
          </a:p>
        </p:txBody>
      </p:sp>
    </p:spTree>
    <p:extLst>
      <p:ext uri="{BB962C8B-B14F-4D97-AF65-F5344CB8AC3E}">
        <p14:creationId xmlns:p14="http://schemas.microsoft.com/office/powerpoint/2010/main" val="163410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8B41B9-944C-4EA6-9E1D-2EFB8EA981D5}" type="datetimeFigureOut">
              <a:rPr lang="en-AU"/>
              <a:pPr>
                <a:defRPr/>
              </a:pPr>
              <a:t>1/04/2020</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2621CC4-1FC4-4E83-8AAF-C6C8630A72AD}" type="slidenum">
              <a:rPr lang="en-AU"/>
              <a:pPr>
                <a:defRPr/>
              </a:pPr>
              <a:t>‹#›</a:t>
            </a:fld>
            <a:endParaRPr lang="en-AU"/>
          </a:p>
        </p:txBody>
      </p:sp>
    </p:spTree>
    <p:extLst>
      <p:ext uri="{BB962C8B-B14F-4D97-AF65-F5344CB8AC3E}">
        <p14:creationId xmlns:p14="http://schemas.microsoft.com/office/powerpoint/2010/main" val="2390384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qld.gov.au/clinical-practice/guidelines-procedures/novel-coronavirus-qld-clinicians/resources-for-clinicia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hha.org.a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a:t>
            </a:fld>
            <a:endParaRPr lang="en-AU"/>
          </a:p>
        </p:txBody>
      </p:sp>
    </p:spTree>
    <p:extLst>
      <p:ext uri="{BB962C8B-B14F-4D97-AF65-F5344CB8AC3E}">
        <p14:creationId xmlns:p14="http://schemas.microsoft.com/office/powerpoint/2010/main" val="26894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Checklist on the QH COVID-19 web page includes other planning issues such as Advanced Care Planning and end of life care:</a:t>
            </a:r>
          </a:p>
          <a:p>
            <a:r>
              <a:rPr lang="en-AU" dirty="0">
                <a:hlinkClick r:id="rId3"/>
              </a:rPr>
              <a:t>https://www.health.qld.gov.au/clinical-practice/guidelines-procedures/novel-coronavirus-qld-clinicians/resources-for-clinicians</a:t>
            </a:r>
            <a:r>
              <a:rPr lang="en-AU" dirty="0"/>
              <a:t> </a:t>
            </a:r>
          </a:p>
          <a:p>
            <a:endParaRPr lang="en-AU" dirty="0"/>
          </a:p>
          <a:p>
            <a:r>
              <a:rPr lang="en-AU" sz="1400" b="1" dirty="0"/>
              <a:t>Prevention activities are paramount.</a:t>
            </a:r>
          </a:p>
          <a:p>
            <a:endParaRPr lang="en-AU" dirty="0"/>
          </a:p>
          <a:p>
            <a:r>
              <a:rPr lang="en-AU" dirty="0"/>
              <a:t>Avoidance of exposure is the single most important measure for preventing introduction of influenza and COVID-19 into RACFS.</a:t>
            </a:r>
          </a:p>
          <a:p>
            <a:endParaRPr lang="en-AU" dirty="0"/>
          </a:p>
          <a:p>
            <a:r>
              <a:rPr lang="en-AU" dirty="0"/>
              <a:t>Surveillance for ARI is more sensitive than ILI and is designed to detect potential COVID-19 cases earlier.</a:t>
            </a:r>
          </a:p>
          <a:p>
            <a:endParaRPr lang="en-AU" dirty="0"/>
          </a:p>
          <a:p>
            <a:r>
              <a:rPr lang="en-AU" dirty="0"/>
              <a:t>Hand Hygiene Australia: </a:t>
            </a:r>
            <a:r>
              <a:rPr lang="en-AU" dirty="0">
                <a:hlinkClick r:id="rId4"/>
              </a:rPr>
              <a:t>https://www.hha.org.au/</a:t>
            </a:r>
            <a:r>
              <a:rPr lang="en-AU" dirty="0"/>
              <a:t> provides information re: 5 Moments for Hand Hygiene</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10</a:t>
            </a:fld>
            <a:endParaRPr lang="en-AU"/>
          </a:p>
        </p:txBody>
      </p:sp>
    </p:spTree>
    <p:extLst>
      <p:ext uri="{BB962C8B-B14F-4D97-AF65-F5344CB8AC3E}">
        <p14:creationId xmlns:p14="http://schemas.microsoft.com/office/powerpoint/2010/main" val="171900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Signs that RACFs can be placed on the door of a resident’s room when Transmission-based Precautions are indicated to prevent further spread.</a:t>
            </a:r>
          </a:p>
          <a:p>
            <a:endParaRPr lang="en-AU" dirty="0"/>
          </a:p>
          <a:p>
            <a:r>
              <a:rPr lang="en-AU" dirty="0"/>
              <a:t>Droplet and Contact Precautions signs are indicted for:</a:t>
            </a:r>
          </a:p>
          <a:p>
            <a:pPr marL="171450" indent="-171450">
              <a:buFontTx/>
              <a:buChar char="-"/>
            </a:pPr>
            <a:r>
              <a:rPr lang="en-AU" dirty="0"/>
              <a:t>Influenza </a:t>
            </a:r>
          </a:p>
          <a:p>
            <a:pPr marL="171450" indent="-171450">
              <a:buFontTx/>
              <a:buChar char="-"/>
            </a:pPr>
            <a:r>
              <a:rPr lang="en-AU" dirty="0"/>
              <a:t>routine cares for a resident with COVID-19</a:t>
            </a:r>
          </a:p>
          <a:p>
            <a:pPr marL="171450" indent="-171450">
              <a:buFontTx/>
              <a:buChar char="-"/>
            </a:pPr>
            <a:endParaRPr lang="en-AU" dirty="0"/>
          </a:p>
          <a:p>
            <a:r>
              <a:rPr lang="en-AU" dirty="0"/>
              <a:t>Airborne and Contact Precautions sign:</a:t>
            </a:r>
          </a:p>
          <a:p>
            <a:pPr marL="171450" indent="-171450">
              <a:buFontTx/>
              <a:buChar char="-"/>
            </a:pPr>
            <a:r>
              <a:rPr lang="en-AU" dirty="0"/>
              <a:t>Should be used if a resident with COVID-19 is severely ill or excessively coughing</a:t>
            </a:r>
          </a:p>
          <a:p>
            <a:pPr marL="171450" indent="-171450">
              <a:buFontTx/>
              <a:buChar char="-"/>
            </a:pPr>
            <a:r>
              <a:rPr lang="en-AU" dirty="0"/>
              <a:t>Should be used when obtaining a respiratory sample from a severely ill resident</a:t>
            </a:r>
          </a:p>
          <a:p>
            <a:pPr marL="171450" indent="-171450">
              <a:buFontTx/>
              <a:buChar char="-"/>
            </a:pPr>
            <a:endParaRPr lang="en-AU" dirty="0"/>
          </a:p>
          <a:p>
            <a:r>
              <a:rPr lang="en-AU" dirty="0"/>
              <a:t>These signs reflect those developed by the Australian Commission on Safety and Quality in Health Care:</a:t>
            </a:r>
          </a:p>
          <a:p>
            <a:pPr marL="171450" indent="-171450">
              <a:buFontTx/>
              <a:buChar char="-"/>
            </a:pPr>
            <a:r>
              <a:rPr lang="en-AU" dirty="0"/>
              <a:t>Clearly shows the sequence for the application and removal of PPE </a:t>
            </a:r>
          </a:p>
          <a:p>
            <a:pPr marL="171450" indent="-171450">
              <a:buFontTx/>
              <a:buChar char="-"/>
            </a:pPr>
            <a:r>
              <a:rPr lang="en-AU" dirty="0"/>
              <a:t>Uses icons as well as brief written instructions </a:t>
            </a:r>
          </a:p>
          <a:p>
            <a:pPr marL="171450" indent="-171450">
              <a:buFontTx/>
              <a:buChar char="-"/>
            </a:pPr>
            <a:r>
              <a:rPr lang="en-AU" dirty="0"/>
              <a:t>Timing for hand hygiene is clearly shown in red</a:t>
            </a:r>
          </a:p>
          <a:p>
            <a:pPr marL="171450" indent="-171450">
              <a:buFontTx/>
              <a:buChar char="-"/>
            </a:pPr>
            <a:endParaRPr lang="en-AU" dirty="0"/>
          </a:p>
          <a:p>
            <a:r>
              <a:rPr lang="en-AU" dirty="0"/>
              <a:t>These signs are included in the appendices of the influenza outbreak management plan template.</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11</a:t>
            </a:fld>
            <a:endParaRPr lang="en-AU"/>
          </a:p>
        </p:txBody>
      </p:sp>
    </p:spTree>
    <p:extLst>
      <p:ext uri="{BB962C8B-B14F-4D97-AF65-F5344CB8AC3E}">
        <p14:creationId xmlns:p14="http://schemas.microsoft.com/office/powerpoint/2010/main" val="316371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12</a:t>
            </a:fld>
            <a:endParaRPr lang="en-AU"/>
          </a:p>
        </p:txBody>
      </p:sp>
    </p:spTree>
    <p:extLst>
      <p:ext uri="{BB962C8B-B14F-4D97-AF65-F5344CB8AC3E}">
        <p14:creationId xmlns:p14="http://schemas.microsoft.com/office/powerpoint/2010/main" val="81101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Outbreak definition:</a:t>
            </a:r>
          </a:p>
          <a:p>
            <a:r>
              <a:rPr lang="en-AU" dirty="0"/>
              <a:t>- even though the guidelines state 2 x or more cases, in practice, outbreak measures should be initiated in response to one confirmed case</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13</a:t>
            </a:fld>
            <a:endParaRPr lang="en-AU"/>
          </a:p>
        </p:txBody>
      </p:sp>
    </p:spTree>
    <p:extLst>
      <p:ext uri="{BB962C8B-B14F-4D97-AF65-F5344CB8AC3E}">
        <p14:creationId xmlns:p14="http://schemas.microsoft.com/office/powerpoint/2010/main" val="376186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Monitor these websites as documents are updated regularly</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14</a:t>
            </a:fld>
            <a:endParaRPr lang="en-AU"/>
          </a:p>
        </p:txBody>
      </p:sp>
    </p:spTree>
    <p:extLst>
      <p:ext uri="{BB962C8B-B14F-4D97-AF65-F5344CB8AC3E}">
        <p14:creationId xmlns:p14="http://schemas.microsoft.com/office/powerpoint/2010/main" val="280679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15</a:t>
            </a:fld>
            <a:endParaRPr lang="en-AU"/>
          </a:p>
        </p:txBody>
      </p:sp>
    </p:spTree>
    <p:extLst>
      <p:ext uri="{BB962C8B-B14F-4D97-AF65-F5344CB8AC3E}">
        <p14:creationId xmlns:p14="http://schemas.microsoft.com/office/powerpoint/2010/main" val="12172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715153"/>
            <a:ext cx="6048672" cy="4466987"/>
          </a:xfrm>
        </p:spPr>
        <p:txBody>
          <a:bodyPr/>
          <a:lstStyle/>
          <a:p>
            <a:r>
              <a:rPr lang="en-AU" sz="1100" dirty="0"/>
              <a:t>The aged care sector is facing dual communicable disease threats this year from influenza and coronavirus disease 2019.</a:t>
            </a:r>
          </a:p>
          <a:p>
            <a:endParaRPr lang="en-AU" sz="1100" dirty="0"/>
          </a:p>
          <a:p>
            <a:r>
              <a:rPr lang="en-AU" sz="1100" dirty="0"/>
              <a:t>While the number of cases of COVID-19 are currently small in Australia and in Queensland, it is likely that the situation will change rapidly at any time. </a:t>
            </a:r>
          </a:p>
          <a:p>
            <a:endParaRPr lang="en-AU" sz="1100" dirty="0"/>
          </a:p>
          <a:p>
            <a:r>
              <a:rPr lang="en-AU" sz="1100" dirty="0"/>
              <a:t>Residential aged care facilities (RACFs) are being urged to prioritise prevention and preparedness activities to protect their vulnerable residents from these diseases and other influenza-like illnesses. </a:t>
            </a:r>
          </a:p>
          <a:p>
            <a:endParaRPr lang="en-AU" dirty="0"/>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2</a:t>
            </a:fld>
            <a:endParaRPr lang="en-AU"/>
          </a:p>
        </p:txBody>
      </p:sp>
    </p:spTree>
    <p:extLst>
      <p:ext uri="{BB962C8B-B14F-4D97-AF65-F5344CB8AC3E}">
        <p14:creationId xmlns:p14="http://schemas.microsoft.com/office/powerpoint/2010/main" val="229003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09" y="4715153"/>
            <a:ext cx="6048672" cy="4466987"/>
          </a:xfrm>
        </p:spPr>
        <p:txBody>
          <a:bodyPr/>
          <a:lstStyle/>
          <a:p>
            <a:r>
              <a:rPr lang="en-AU" sz="1100" dirty="0"/>
              <a:t>These are the 2 main guidelines to use to plan, prepare and respond to an outbreak of these diseases:</a:t>
            </a:r>
          </a:p>
          <a:p>
            <a:r>
              <a:rPr lang="en-AU" sz="1100" b="1" dirty="0"/>
              <a:t>Influenza</a:t>
            </a:r>
          </a:p>
          <a:p>
            <a:pPr marL="171450" indent="-171450">
              <a:buFontTx/>
              <a:buChar char="-"/>
            </a:pPr>
            <a:r>
              <a:rPr lang="en-AU" sz="1100" i="1" dirty="0"/>
              <a:t>Guidelines for the prevention, control and public health management of influenza </a:t>
            </a:r>
          </a:p>
          <a:p>
            <a:r>
              <a:rPr lang="en-AU" sz="1100" i="1" dirty="0"/>
              <a:t>     outbreaks in residential care facilities</a:t>
            </a:r>
          </a:p>
          <a:p>
            <a:pPr marL="171450" indent="-171450">
              <a:buFontTx/>
              <a:buChar char="-"/>
            </a:pPr>
            <a:r>
              <a:rPr lang="en-AU" sz="1100" dirty="0"/>
              <a:t>CDNA 2017</a:t>
            </a:r>
          </a:p>
          <a:p>
            <a:pPr marL="171450" indent="-171450">
              <a:buFontTx/>
              <a:buChar char="-"/>
            </a:pPr>
            <a:r>
              <a:rPr lang="en-AU" sz="1100" dirty="0"/>
              <a:t>all facilities should be well-versed in the application of these guidelines</a:t>
            </a:r>
          </a:p>
          <a:p>
            <a:pPr marL="171450" indent="-171450">
              <a:buFontTx/>
              <a:buChar char="-"/>
            </a:pPr>
            <a:endParaRPr lang="en-AU" sz="1100" dirty="0"/>
          </a:p>
          <a:p>
            <a:r>
              <a:rPr lang="en-AU" sz="1100" b="1" dirty="0"/>
              <a:t>COVID-19</a:t>
            </a:r>
          </a:p>
          <a:p>
            <a:pPr marL="171450" indent="-171450">
              <a:buFontTx/>
              <a:buChar char="-"/>
            </a:pPr>
            <a:r>
              <a:rPr lang="en-AU" sz="1100" i="1" dirty="0"/>
              <a:t>Coronavirus (COVID-19) guidelines for outbreaks in residential care facilities</a:t>
            </a:r>
          </a:p>
          <a:p>
            <a:pPr marL="171450" indent="-171450">
              <a:buFontTx/>
              <a:buChar char="-"/>
            </a:pPr>
            <a:r>
              <a:rPr lang="en-AU" sz="1100" dirty="0"/>
              <a:t>CDNA 13</a:t>
            </a:r>
            <a:r>
              <a:rPr lang="en-AU" sz="1100" baseline="30000" dirty="0"/>
              <a:t>th</a:t>
            </a:r>
            <a:r>
              <a:rPr lang="en-AU" sz="1100" dirty="0"/>
              <a:t> Mar 2020</a:t>
            </a:r>
          </a:p>
          <a:p>
            <a:endParaRPr lang="en-AU" dirty="0"/>
          </a:p>
          <a:p>
            <a:r>
              <a:rPr lang="en-AU" dirty="0"/>
              <a:t>I have included an excerpt from the COVID-19 guidelines to illustrate that the infection control principles in these guidelines can be applied to a range of settings.</a:t>
            </a:r>
          </a:p>
          <a:p>
            <a:endParaRPr lang="en-AU" dirty="0"/>
          </a:p>
          <a:p>
            <a:r>
              <a:rPr lang="en-AU" dirty="0"/>
              <a:t>Even though the guidelines state their relevance to other community based health facilities, the general principles of infection control apply to other health services, including community aged care providers within the home sector.</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3</a:t>
            </a:fld>
            <a:endParaRPr lang="en-AU"/>
          </a:p>
        </p:txBody>
      </p:sp>
    </p:spTree>
    <p:extLst>
      <p:ext uri="{BB962C8B-B14F-4D97-AF65-F5344CB8AC3E}">
        <p14:creationId xmlns:p14="http://schemas.microsoft.com/office/powerpoint/2010/main" val="119297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30813"/>
            <a:ext cx="6624736" cy="5185034"/>
          </a:xfrm>
        </p:spPr>
        <p:txBody>
          <a:bodyPr/>
          <a:lstStyle/>
          <a:p>
            <a:r>
              <a:rPr lang="en-AU" sz="1100" dirty="0"/>
              <a:t>There are some differences between influenza and COVID-19 which need to be taken into consideration for planning and response,</a:t>
            </a:r>
          </a:p>
          <a:p>
            <a:r>
              <a:rPr lang="en-AU" sz="1100" dirty="0"/>
              <a:t>BUT</a:t>
            </a:r>
          </a:p>
          <a:p>
            <a:r>
              <a:rPr lang="en-AU" sz="1100" dirty="0"/>
              <a:t>In this slide I wanted to </a:t>
            </a:r>
            <a:r>
              <a:rPr lang="en-AU" sz="1100" b="1" dirty="0"/>
              <a:t>highlight the similarities in the outbreak response</a:t>
            </a:r>
            <a:r>
              <a:rPr lang="en-AU" sz="1100" dirty="0"/>
              <a:t> to both of these diseases.</a:t>
            </a:r>
          </a:p>
          <a:p>
            <a:endParaRPr lang="en-AU" sz="1100" b="1" dirty="0"/>
          </a:p>
          <a:p>
            <a:r>
              <a:rPr lang="en-AU" sz="1100" b="1" dirty="0"/>
              <a:t>Both of the guidelines just mentioned:</a:t>
            </a:r>
          </a:p>
          <a:p>
            <a:r>
              <a:rPr lang="en-AU" sz="1100" dirty="0"/>
              <a:t>- Recognise an outbreak as an incident that requires a coordinated facility-wide approach</a:t>
            </a:r>
          </a:p>
          <a:p>
            <a:r>
              <a:rPr lang="en-AU" sz="1100" dirty="0"/>
              <a:t>  AND</a:t>
            </a:r>
          </a:p>
          <a:p>
            <a:r>
              <a:rPr lang="en-AU" sz="1100" dirty="0"/>
              <a:t>- Both advise the use of Droplet and Contact Precautions to prevent spread of the disease</a:t>
            </a:r>
          </a:p>
          <a:p>
            <a:endParaRPr lang="en-AU" sz="1100" dirty="0"/>
          </a:p>
          <a:p>
            <a:r>
              <a:rPr lang="en-AU" sz="1100" dirty="0"/>
              <a:t>This demonstrates that the infection control and outbreak management strategies </a:t>
            </a:r>
            <a:r>
              <a:rPr lang="en-AU" sz="1100" b="1" dirty="0"/>
              <a:t>already used for influenza each year </a:t>
            </a:r>
            <a:r>
              <a:rPr lang="en-AU" sz="1100" dirty="0"/>
              <a:t>will ALSO be effective to manage COVID-19.</a:t>
            </a:r>
          </a:p>
          <a:p>
            <a:endParaRPr lang="en-AU" sz="1100" dirty="0"/>
          </a:p>
          <a:p>
            <a:r>
              <a:rPr lang="en-AU" sz="1100" dirty="0"/>
              <a:t>This is an important message to </a:t>
            </a:r>
            <a:r>
              <a:rPr lang="en-AU" sz="1100" b="1" dirty="0"/>
              <a:t>reassure staff </a:t>
            </a:r>
            <a:r>
              <a:rPr lang="en-AU" sz="1100" dirty="0"/>
              <a:t>during a time of increased anxiety and fear. </a:t>
            </a:r>
          </a:p>
          <a:p>
            <a:r>
              <a:rPr lang="en-AU" sz="1100" dirty="0"/>
              <a:t>There is an enormous amount of information available that seems to change daily and sometimes hourly, which can also increase stress levels in staff.</a:t>
            </a:r>
          </a:p>
          <a:p>
            <a:endParaRPr lang="en-AU" sz="1100" dirty="0"/>
          </a:p>
          <a:p>
            <a:r>
              <a:rPr lang="en-AU" sz="1100" dirty="0"/>
              <a:t>This mutually inclusive approach to influenza and COVID-19 planning and response incorporates fundamental  incident management principles:</a:t>
            </a:r>
          </a:p>
          <a:p>
            <a:r>
              <a:rPr lang="en-AU" sz="1100" dirty="0"/>
              <a:t>- Implementing a comprehensive, all-hazards approach to planning and preparedness AND</a:t>
            </a:r>
          </a:p>
          <a:p>
            <a:r>
              <a:rPr lang="en-AU" sz="1100" dirty="0"/>
              <a:t>- Developing emergency responses based on existing processes and practices </a:t>
            </a:r>
          </a:p>
          <a:p>
            <a:endParaRPr lang="en-AU" sz="1100" dirty="0"/>
          </a:p>
          <a:p>
            <a:r>
              <a:rPr lang="en-AU" sz="1100" dirty="0"/>
              <a:t>COVID-19 is the current pandemic threat, but influenza will remain a threat every year</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4</a:t>
            </a:fld>
            <a:endParaRPr lang="en-AU"/>
          </a:p>
        </p:txBody>
      </p:sp>
    </p:spTree>
    <p:extLst>
      <p:ext uri="{BB962C8B-B14F-4D97-AF65-F5344CB8AC3E}">
        <p14:creationId xmlns:p14="http://schemas.microsoft.com/office/powerpoint/2010/main" val="28477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715153"/>
            <a:ext cx="6120680" cy="4466987"/>
          </a:xfrm>
        </p:spPr>
        <p:txBody>
          <a:bodyPr/>
          <a:lstStyle/>
          <a:p>
            <a:r>
              <a:rPr lang="en-AU" sz="1100" dirty="0"/>
              <a:t>Integral to an effective outbreak response is an </a:t>
            </a:r>
            <a:r>
              <a:rPr lang="en-AU" sz="1100" b="1" dirty="0"/>
              <a:t>Outbreak Management Plan</a:t>
            </a:r>
          </a:p>
          <a:p>
            <a:endParaRPr lang="en-AU" sz="1100" dirty="0"/>
          </a:p>
          <a:p>
            <a:r>
              <a:rPr lang="en-AU" sz="1100" dirty="0"/>
              <a:t>Since 2018, RACFs within Metro North Hospital and Health Service have been encouraged to develop influenza outbreak management plans and to review them annually.</a:t>
            </a:r>
          </a:p>
          <a:p>
            <a:endParaRPr lang="en-AU" sz="1100" dirty="0"/>
          </a:p>
          <a:p>
            <a:r>
              <a:rPr lang="en-AU" sz="1100" dirty="0"/>
              <a:t>The Metro North Public Health Unit developed a suite of documents in 2018 to assist RACFs with their influenza planning and preparedness activities</a:t>
            </a:r>
          </a:p>
          <a:p>
            <a:endParaRPr lang="en-AU" sz="1100" dirty="0"/>
          </a:p>
          <a:p>
            <a:r>
              <a:rPr lang="en-AU" sz="1100" dirty="0"/>
              <a:t>These documents were distributed in 2018 and 2019 via mass email outs as well as opportunistically.</a:t>
            </a:r>
          </a:p>
          <a:p>
            <a:endParaRPr lang="en-AU" sz="1100" dirty="0"/>
          </a:p>
          <a:p>
            <a:r>
              <a:rPr lang="en-AU" sz="1100" dirty="0"/>
              <a:t>If we happened to get you on the phone, (especially if you were notifying an influenza outbreak) we sent the documents to you again.</a:t>
            </a:r>
          </a:p>
          <a:p>
            <a:endParaRPr lang="en-AU" sz="1100" dirty="0"/>
          </a:p>
          <a:p>
            <a:r>
              <a:rPr lang="en-AU" sz="1100" dirty="0"/>
              <a:t>These documents have recently been updated and published on our web site.</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5</a:t>
            </a:fld>
            <a:endParaRPr lang="en-AU"/>
          </a:p>
        </p:txBody>
      </p:sp>
    </p:spTree>
    <p:extLst>
      <p:ext uri="{BB962C8B-B14F-4D97-AF65-F5344CB8AC3E}">
        <p14:creationId xmlns:p14="http://schemas.microsoft.com/office/powerpoint/2010/main" val="211130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715153"/>
            <a:ext cx="6552728" cy="4928686"/>
          </a:xfrm>
        </p:spPr>
        <p:txBody>
          <a:bodyPr/>
          <a:lstStyle/>
          <a:p>
            <a:r>
              <a:rPr lang="en-AU" dirty="0"/>
              <a:t>As a minimum, an influenza outbreak management plan should contain the following information:</a:t>
            </a:r>
          </a:p>
          <a:p>
            <a:pPr marL="171450" indent="-171450">
              <a:buFontTx/>
              <a:buChar char="-"/>
            </a:pPr>
            <a:r>
              <a:rPr lang="en-AU" b="1" dirty="0"/>
              <a:t>Governance arrangements </a:t>
            </a:r>
            <a:r>
              <a:rPr lang="en-AU" dirty="0"/>
              <a:t>e.g. what position has overall responsibility for the plan, the aim and objectives of the plan, triggers to activate and deactivate as well as details re: the Outbreak Control Team</a:t>
            </a:r>
          </a:p>
          <a:p>
            <a:pPr marL="171450" indent="-171450">
              <a:buFontTx/>
              <a:buChar char="-"/>
            </a:pPr>
            <a:r>
              <a:rPr lang="en-AU" b="1" dirty="0"/>
              <a:t>Communications strategies </a:t>
            </a:r>
            <a:r>
              <a:rPr lang="en-AU" dirty="0"/>
              <a:t>e.g. how stakeholders will be notified and updated on a regular basis, what signage and resources will be used and where will  be placed</a:t>
            </a:r>
          </a:p>
          <a:p>
            <a:pPr marL="171450" indent="-171450">
              <a:buFontTx/>
              <a:buChar char="-"/>
            </a:pPr>
            <a:r>
              <a:rPr lang="en-AU" dirty="0"/>
              <a:t>Outline all the </a:t>
            </a:r>
            <a:r>
              <a:rPr lang="en-AU" b="1" dirty="0"/>
              <a:t>infection prevention and control practices </a:t>
            </a:r>
            <a:r>
              <a:rPr lang="en-AU" dirty="0"/>
              <a:t>that will be implemented to prevent introduction and spread of disease by residents, staff and visitors, including isolation of residents, exclusion of ill staff and visitors, hand hygiene, respiratory etiquette, PPE, environmental cleaning and how to manage laundry and eating utensils.</a:t>
            </a:r>
          </a:p>
          <a:p>
            <a:pPr marL="171450" indent="-171450">
              <a:buFontTx/>
              <a:buChar char="-"/>
            </a:pPr>
            <a:r>
              <a:rPr lang="en-AU" dirty="0"/>
              <a:t>Outline </a:t>
            </a:r>
            <a:r>
              <a:rPr lang="en-AU" b="1" dirty="0"/>
              <a:t>pathology collection processes </a:t>
            </a:r>
            <a:r>
              <a:rPr lang="en-AU" dirty="0"/>
              <a:t>at the facility including how many will be taken to determine a causative organism, who will collect the swabs and what type of swabs will be collected</a:t>
            </a:r>
          </a:p>
          <a:p>
            <a:pPr marL="171450" indent="-171450">
              <a:buFontTx/>
              <a:buChar char="-"/>
            </a:pPr>
            <a:r>
              <a:rPr lang="en-AU" dirty="0"/>
              <a:t>Outline the process for </a:t>
            </a:r>
            <a:r>
              <a:rPr lang="en-AU" b="1" dirty="0"/>
              <a:t>mass antiviral prophylaxis </a:t>
            </a:r>
            <a:r>
              <a:rPr lang="en-AU" dirty="0"/>
              <a:t>for residents. MNPHU assist with deploying antivirals to RACFs in response to a confirmed influenza outbreak.</a:t>
            </a:r>
          </a:p>
          <a:p>
            <a:pPr marL="171450" indent="-171450">
              <a:buFontTx/>
              <a:buChar char="-"/>
            </a:pPr>
            <a:r>
              <a:rPr lang="en-AU" dirty="0"/>
              <a:t>Outline the </a:t>
            </a:r>
            <a:r>
              <a:rPr lang="en-AU" b="1" dirty="0"/>
              <a:t>consumables </a:t>
            </a:r>
            <a:r>
              <a:rPr lang="en-AU" dirty="0"/>
              <a:t>required to implement infection control measures</a:t>
            </a:r>
          </a:p>
          <a:p>
            <a:pPr marL="171450" indent="-171450">
              <a:buFontTx/>
              <a:buChar char="-"/>
            </a:pPr>
            <a:r>
              <a:rPr lang="en-AU" dirty="0"/>
              <a:t>Outline the process for </a:t>
            </a:r>
            <a:r>
              <a:rPr lang="en-AU" b="1" dirty="0"/>
              <a:t>review of the plan</a:t>
            </a:r>
          </a:p>
          <a:p>
            <a:pPr marL="171450" indent="-171450">
              <a:buFontTx/>
              <a:buChar char="-"/>
            </a:pPr>
            <a:r>
              <a:rPr lang="en-AU" b="1" dirty="0"/>
              <a:t>The length of a plan </a:t>
            </a:r>
            <a:r>
              <a:rPr lang="en-AU" dirty="0"/>
              <a:t>-&gt; several pages long. Plan is clear, concise and easily accessible to all staff</a:t>
            </a:r>
          </a:p>
          <a:p>
            <a:pPr marL="171450" indent="-171450">
              <a:buFontTx/>
              <a:buChar char="-"/>
            </a:pPr>
            <a:r>
              <a:rPr lang="en-AU" b="1" dirty="0"/>
              <a:t>Appendices</a:t>
            </a:r>
            <a:r>
              <a:rPr lang="en-AU" dirty="0"/>
              <a:t> support the plan by providing information about roles and responsibilities of all stakeholders, important contact details, notification processes, signs, posters, fact sheets</a:t>
            </a:r>
          </a:p>
          <a:p>
            <a:pPr marL="171450" indent="-171450">
              <a:buFontTx/>
              <a:buChar char="-"/>
            </a:pPr>
            <a:r>
              <a:rPr lang="en-AU" dirty="0"/>
              <a:t>The template on the MNPHU web page includes a COVID-19-specific appendix which can be used to document any required practices that differ from an influenza response.</a:t>
            </a:r>
          </a:p>
          <a:p>
            <a:pPr marL="171450" indent="-171450">
              <a:buFontTx/>
              <a:buChar char="-"/>
            </a:pPr>
            <a:r>
              <a:rPr lang="en-AU" dirty="0"/>
              <a:t>Additional appendices specific to COVID-19 include an Airborne and Contact Precautions sign and how to fit-check a P2/N95 mask.</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6</a:t>
            </a:fld>
            <a:endParaRPr lang="en-AU"/>
          </a:p>
        </p:txBody>
      </p:sp>
    </p:spTree>
    <p:extLst>
      <p:ext uri="{BB962C8B-B14F-4D97-AF65-F5344CB8AC3E}">
        <p14:creationId xmlns:p14="http://schemas.microsoft.com/office/powerpoint/2010/main" val="389484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7</a:t>
            </a:fld>
            <a:endParaRPr lang="en-AU"/>
          </a:p>
        </p:txBody>
      </p:sp>
    </p:spTree>
    <p:extLst>
      <p:ext uri="{BB962C8B-B14F-4D97-AF65-F5344CB8AC3E}">
        <p14:creationId xmlns:p14="http://schemas.microsoft.com/office/powerpoint/2010/main" val="158797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front page of the MNPHU Influenza outbreak planning guide available via the MNPHU website.</a:t>
            </a:r>
          </a:p>
          <a:p>
            <a:endParaRPr lang="en-AU" dirty="0"/>
          </a:p>
          <a:p>
            <a:r>
              <a:rPr lang="en-AU" dirty="0"/>
              <a:t>It outlines the suggested objectives and strategies across the four planning phases:</a:t>
            </a:r>
          </a:p>
          <a:p>
            <a:pPr marL="171450" indent="-171450">
              <a:buFontTx/>
              <a:buChar char="-"/>
            </a:pPr>
            <a:r>
              <a:rPr lang="en-AU" dirty="0"/>
              <a:t>Prevention</a:t>
            </a:r>
          </a:p>
          <a:p>
            <a:pPr marL="171450" indent="-171450">
              <a:buFontTx/>
              <a:buChar char="-"/>
            </a:pPr>
            <a:r>
              <a:rPr lang="en-AU" dirty="0"/>
              <a:t>Preparedness</a:t>
            </a:r>
          </a:p>
          <a:p>
            <a:pPr marL="171450" indent="-171450">
              <a:buFontTx/>
              <a:buChar char="-"/>
            </a:pPr>
            <a:r>
              <a:rPr lang="en-AU" dirty="0"/>
              <a:t>Response</a:t>
            </a:r>
          </a:p>
          <a:p>
            <a:pPr marL="171450" indent="-171450">
              <a:buFontTx/>
              <a:buChar char="-"/>
            </a:pPr>
            <a:r>
              <a:rPr lang="en-AU" dirty="0"/>
              <a:t>Recovery</a:t>
            </a:r>
          </a:p>
          <a:p>
            <a:pPr marL="171450" indent="-171450">
              <a:buFontTx/>
              <a:buChar char="-"/>
            </a:pPr>
            <a:endParaRPr lang="en-AU" dirty="0"/>
          </a:p>
          <a:p>
            <a:r>
              <a:rPr lang="en-AU" dirty="0"/>
              <a:t>Planning for an influenza outbreak should occur across all four planning phases to ensure a comprehensive approach.</a:t>
            </a:r>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8</a:t>
            </a:fld>
            <a:endParaRPr lang="en-AU"/>
          </a:p>
        </p:txBody>
      </p:sp>
    </p:spTree>
    <p:extLst>
      <p:ext uri="{BB962C8B-B14F-4D97-AF65-F5344CB8AC3E}">
        <p14:creationId xmlns:p14="http://schemas.microsoft.com/office/powerpoint/2010/main" val="353715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22621CC4-1FC4-4E83-8AAF-C6C8630A72AD}" type="slidenum">
              <a:rPr lang="en-AU" smtClean="0"/>
              <a:pPr>
                <a:defRPr/>
              </a:pPr>
              <a:t>9</a:t>
            </a:fld>
            <a:endParaRPr lang="en-AU"/>
          </a:p>
        </p:txBody>
      </p:sp>
    </p:spTree>
    <p:extLst>
      <p:ext uri="{BB962C8B-B14F-4D97-AF65-F5344CB8AC3E}">
        <p14:creationId xmlns:p14="http://schemas.microsoft.com/office/powerpoint/2010/main" val="3149341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5"/>
          <p:cNvSpPr>
            <a:spLocks noGrp="1"/>
          </p:cNvSpPr>
          <p:nvPr>
            <p:ph type="ftr" sz="quarter" idx="12"/>
          </p:nvPr>
        </p:nvSpPr>
        <p:spPr>
          <a:xfrm>
            <a:off x="395288" y="5792788"/>
            <a:ext cx="7129462" cy="215900"/>
          </a:xfrm>
        </p:spPr>
        <p:txBody>
          <a:bodyPr/>
          <a:lstStyle>
            <a:lvl1pPr>
              <a:defRPr/>
            </a:lvl1pPr>
          </a:lstStyle>
          <a:p>
            <a:pPr>
              <a:defRPr/>
            </a:pPr>
            <a:r>
              <a:rPr lang="en-AU"/>
              <a:t>V[XX] Effective: [MM/YYYY] Review: [MM/YYYY]</a:t>
            </a:r>
            <a:endParaRPr lang="en-AU" dirty="0"/>
          </a:p>
        </p:txBody>
      </p:sp>
      <p:sp>
        <p:nvSpPr>
          <p:cNvPr id="9" name="Slide Number Placeholder 8"/>
          <p:cNvSpPr>
            <a:spLocks noGrp="1"/>
          </p:cNvSpPr>
          <p:nvPr>
            <p:ph type="sldNum" sz="quarter" idx="13"/>
          </p:nvPr>
        </p:nvSpPr>
        <p:spPr/>
        <p:txBody>
          <a:bodyPr/>
          <a:lstStyle>
            <a:lvl1pPr>
              <a:defRPr/>
            </a:lvl1pPr>
          </a:lstStyle>
          <a:p>
            <a:pPr>
              <a:defRPr/>
            </a:pPr>
            <a:fld id="{62AD2888-B69E-4D5C-BFBE-544C5D4DB292}" type="slidenum">
              <a:rPr lang="en-AU"/>
              <a:pPr>
                <a:defRPr/>
              </a:pPr>
              <a:t>‹#›</a:t>
            </a:fld>
            <a:endParaRPr lang="en-AU" dirty="0"/>
          </a:p>
        </p:txBody>
      </p:sp>
    </p:spTree>
    <p:extLst>
      <p:ext uri="{BB962C8B-B14F-4D97-AF65-F5344CB8AC3E}">
        <p14:creationId xmlns:p14="http://schemas.microsoft.com/office/powerpoint/2010/main" val="42076029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2" name="Title 1"/>
          <p:cNvSpPr>
            <a:spLocks noGrp="1"/>
          </p:cNvSpPr>
          <p:nvPr>
            <p:ph type="title"/>
          </p:nvPr>
        </p:nvSpPr>
        <p:spPr>
          <a:xfrm>
            <a:off x="395288" y="116632"/>
            <a:ext cx="8353176" cy="778098"/>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95288" y="1196752"/>
            <a:ext cx="40437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p:nvPr>
        </p:nvSpPr>
        <p:spPr>
          <a:xfrm>
            <a:off x="4704268" y="1195200"/>
            <a:ext cx="4043756" cy="4826088"/>
          </a:xfrm>
          <a:solidFill>
            <a:schemeClr val="accent1">
              <a:lumMod val="20000"/>
              <a:lumOff val="80000"/>
            </a:schemeClr>
          </a:solidFill>
          <a:ln>
            <a:noFill/>
          </a:ln>
        </p:spPr>
        <p:txBody>
          <a:bodyPr rtlCol="0">
            <a:normAutofit/>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74A3827A-FC4D-4EFB-ADD6-6E7AF78E3E1C}" type="slidenum">
              <a:rPr lang="en-AU"/>
              <a:pPr>
                <a:defRPr/>
              </a:pPr>
              <a:t>‹#›</a:t>
            </a:fld>
            <a:endParaRPr lang="en-AU" dirty="0"/>
          </a:p>
        </p:txBody>
      </p:sp>
    </p:spTree>
    <p:extLst>
      <p:ext uri="{BB962C8B-B14F-4D97-AF65-F5344CB8AC3E}">
        <p14:creationId xmlns:p14="http://schemas.microsoft.com/office/powerpoint/2010/main" val="13349155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288" y="1196751"/>
            <a:ext cx="8388712" cy="4248473"/>
          </a:xfrm>
          <a:solidFill>
            <a:schemeClr val="accent1">
              <a:lumMod val="20000"/>
              <a:lumOff val="80000"/>
            </a:schemeClr>
          </a:solidFill>
        </p:spPr>
        <p:txBody>
          <a:bodyPr rtlCol="0">
            <a:normAutofit/>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395288" y="5589240"/>
            <a:ext cx="8388712"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p:txBody>
          <a:bodyPr/>
          <a:lstStyle/>
          <a:p>
            <a:r>
              <a:rPr lang="en-US" dirty="0"/>
              <a:t>Click to edit Master title style</a:t>
            </a:r>
            <a:endParaRPr lang="en-AU" dirty="0"/>
          </a:p>
        </p:txBody>
      </p:sp>
      <p:sp>
        <p:nvSpPr>
          <p:cNvPr id="5"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1"/>
          </p:nvPr>
        </p:nvSpPr>
        <p:spPr/>
        <p:txBody>
          <a:bodyPr/>
          <a:lstStyle>
            <a:lvl1pPr>
              <a:defRPr/>
            </a:lvl1pPr>
          </a:lstStyle>
          <a:p>
            <a:pPr>
              <a:defRPr/>
            </a:pPr>
            <a:fld id="{38573089-0117-493B-A834-1FC7E617112F}" type="slidenum">
              <a:rPr lang="en-AU"/>
              <a:pPr>
                <a:defRPr/>
              </a:pPr>
              <a:t>‹#›</a:t>
            </a:fld>
            <a:endParaRPr lang="en-AU" dirty="0"/>
          </a:p>
        </p:txBody>
      </p:sp>
    </p:spTree>
    <p:extLst>
      <p:ext uri="{BB962C8B-B14F-4D97-AF65-F5344CB8AC3E}">
        <p14:creationId xmlns:p14="http://schemas.microsoft.com/office/powerpoint/2010/main" val="362079598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4" name="Slide Number Placeholder 5"/>
          <p:cNvSpPr>
            <a:spLocks noGrp="1"/>
          </p:cNvSpPr>
          <p:nvPr>
            <p:ph type="sldNum" sz="quarter" idx="11"/>
          </p:nvPr>
        </p:nvSpPr>
        <p:spPr/>
        <p:txBody>
          <a:bodyPr/>
          <a:lstStyle>
            <a:lvl1pPr>
              <a:defRPr/>
            </a:lvl1pPr>
          </a:lstStyle>
          <a:p>
            <a:pPr>
              <a:defRPr/>
            </a:pPr>
            <a:fld id="{8BAB1811-1582-4D4E-87D2-57169649BC30}" type="slidenum">
              <a:rPr lang="en-AU"/>
              <a:pPr>
                <a:defRPr/>
              </a:pPr>
              <a:t>‹#›</a:t>
            </a:fld>
            <a:endParaRPr lang="en-AU" dirty="0"/>
          </a:p>
        </p:txBody>
      </p:sp>
    </p:spTree>
    <p:extLst>
      <p:ext uri="{BB962C8B-B14F-4D97-AF65-F5344CB8AC3E}">
        <p14:creationId xmlns:p14="http://schemas.microsoft.com/office/powerpoint/2010/main" val="132334131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 name="Footer Placeholder 1"/>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4" name="Slide Number Placeholder 2"/>
          <p:cNvSpPr>
            <a:spLocks noGrp="1"/>
          </p:cNvSpPr>
          <p:nvPr>
            <p:ph type="sldNum" sz="quarter" idx="11"/>
          </p:nvPr>
        </p:nvSpPr>
        <p:spPr/>
        <p:txBody>
          <a:bodyPr/>
          <a:lstStyle>
            <a:lvl1pPr>
              <a:defRPr/>
            </a:lvl1pPr>
          </a:lstStyle>
          <a:p>
            <a:pPr>
              <a:defRPr/>
            </a:pPr>
            <a:fld id="{696D92AB-97F0-4B76-A5A0-6ED7759E2D2C}" type="slidenum">
              <a:rPr lang="en-AU"/>
              <a:pPr>
                <a:defRPr/>
              </a:pPr>
              <a:t>‹#›</a:t>
            </a:fld>
            <a:endParaRPr lang="en-AU" dirty="0"/>
          </a:p>
        </p:txBody>
      </p:sp>
    </p:spTree>
    <p:extLst>
      <p:ext uri="{BB962C8B-B14F-4D97-AF65-F5344CB8AC3E}">
        <p14:creationId xmlns:p14="http://schemas.microsoft.com/office/powerpoint/2010/main" val="21780401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3980680"/>
            <a:ext cx="8353364" cy="576064"/>
          </a:xfrm>
        </p:spPr>
        <p:txBody>
          <a:bodyPr>
            <a:noAutofit/>
          </a:bodyPr>
          <a:lstStyle>
            <a:lvl1pPr algn="r">
              <a:lnSpc>
                <a:spcPct val="80000"/>
              </a:lnSpc>
              <a:defRPr sz="2200">
                <a:solidFill>
                  <a:schemeClr val="bg1"/>
                </a:solidFill>
              </a:defRPr>
            </a:lvl1pPr>
          </a:lstStyle>
          <a:p>
            <a:endParaRPr lang="en-AU" dirty="0"/>
          </a:p>
        </p:txBody>
      </p:sp>
      <p:sp>
        <p:nvSpPr>
          <p:cNvPr id="7" name="Text Placeholder 6"/>
          <p:cNvSpPr>
            <a:spLocks noGrp="1"/>
          </p:cNvSpPr>
          <p:nvPr>
            <p:ph type="body" sz="quarter" idx="10"/>
          </p:nvPr>
        </p:nvSpPr>
        <p:spPr>
          <a:xfrm>
            <a:off x="391891" y="4628752"/>
            <a:ext cx="8356822" cy="576064"/>
          </a:xfrm>
        </p:spPr>
        <p:txBody>
          <a:bodyPr>
            <a:normAutofit/>
          </a:bodyPr>
          <a:lstStyle>
            <a:lvl1pPr marL="0" indent="0" algn="r">
              <a:buNone/>
              <a:defRPr sz="1300">
                <a:solidFill>
                  <a:schemeClr val="accent5"/>
                </a:solidFill>
              </a:defRPr>
            </a:lvl1pPr>
          </a:lstStyle>
          <a:p>
            <a:pPr lvl="0"/>
            <a:endParaRPr lang="en-US" dirty="0"/>
          </a:p>
        </p:txBody>
      </p:sp>
      <p:sp>
        <p:nvSpPr>
          <p:cNvPr id="5" name="Text Placeholder 4"/>
          <p:cNvSpPr>
            <a:spLocks noGrp="1"/>
          </p:cNvSpPr>
          <p:nvPr>
            <p:ph type="body" sz="quarter" idx="11"/>
          </p:nvPr>
        </p:nvSpPr>
        <p:spPr>
          <a:xfrm>
            <a:off x="395288" y="3320416"/>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3"/>
          <p:cNvSpPr>
            <a:spLocks noGrp="1"/>
          </p:cNvSpPr>
          <p:nvPr>
            <p:ph type="ftr" sz="quarter" idx="12"/>
          </p:nvPr>
        </p:nvSpPr>
        <p:spPr>
          <a:xfrm>
            <a:off x="392113" y="5783263"/>
            <a:ext cx="7631112" cy="217487"/>
          </a:xfrm>
        </p:spPr>
        <p:txBody>
          <a:bodyPr/>
          <a:lstStyle>
            <a:lvl1pPr algn="l">
              <a:defRPr sz="700" smtClean="0">
                <a:solidFill>
                  <a:srgbClr val="333333"/>
                </a:solidFill>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4480714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8" name="Footer Placeholder 3"/>
          <p:cNvSpPr>
            <a:spLocks noGrp="1"/>
          </p:cNvSpPr>
          <p:nvPr>
            <p:ph type="ftr" sz="quarter" idx="12"/>
          </p:nvPr>
        </p:nvSpPr>
        <p:spPr>
          <a:xfrm>
            <a:off x="395288" y="5783263"/>
            <a:ext cx="7129462" cy="217487"/>
          </a:xfrm>
        </p:spPr>
        <p:txBody>
          <a:bodyPr/>
          <a:lstStyle>
            <a:lvl1pPr>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37548207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37112"/>
            <a:ext cx="8353364" cy="576064"/>
          </a:xfrm>
        </p:spPr>
        <p:txBody>
          <a:bodyPr>
            <a:noAutofit/>
          </a:bodyPr>
          <a:lstStyle>
            <a:lvl1pPr>
              <a:lnSpc>
                <a:spcPct val="80000"/>
              </a:lnSpc>
              <a:defRPr sz="2200">
                <a:solidFill>
                  <a:schemeClr val="accent1"/>
                </a:solidFill>
              </a:defRPr>
            </a:lvl1pPr>
          </a:lstStyle>
          <a:p>
            <a:endParaRPr lang="en-AU" dirty="0"/>
          </a:p>
        </p:txBody>
      </p:sp>
      <p:sp>
        <p:nvSpPr>
          <p:cNvPr id="7" name="Text Placeholder 6"/>
          <p:cNvSpPr>
            <a:spLocks noGrp="1"/>
          </p:cNvSpPr>
          <p:nvPr>
            <p:ph type="body" sz="quarter" idx="10"/>
          </p:nvPr>
        </p:nvSpPr>
        <p:spPr>
          <a:xfrm>
            <a:off x="391891" y="5085184"/>
            <a:ext cx="8356822" cy="576064"/>
          </a:xfrm>
        </p:spPr>
        <p:txBody>
          <a:bodyPr>
            <a:normAutofit/>
          </a:bodyPr>
          <a:lstStyle>
            <a:lvl1pPr marL="0" indent="0">
              <a:buNone/>
              <a:defRPr sz="1300">
                <a:solidFill>
                  <a:schemeClr val="accent2"/>
                </a:solidFill>
              </a:defRPr>
            </a:lvl1pPr>
          </a:lstStyle>
          <a:p>
            <a:pPr lvl="0"/>
            <a:endParaRPr lang="en-US" dirty="0"/>
          </a:p>
        </p:txBody>
      </p:sp>
      <p:sp>
        <p:nvSpPr>
          <p:cNvPr id="5" name="Text Placeholder 4"/>
          <p:cNvSpPr>
            <a:spLocks noGrp="1"/>
          </p:cNvSpPr>
          <p:nvPr>
            <p:ph type="body" sz="quarter" idx="11"/>
          </p:nvPr>
        </p:nvSpPr>
        <p:spPr>
          <a:xfrm>
            <a:off x="395288" y="4149080"/>
            <a:ext cx="8353613" cy="228216"/>
          </a:xfrm>
        </p:spPr>
        <p:txBody>
          <a:bodyPr anchor="ctr">
            <a:noAutofit/>
          </a:bodyPr>
          <a:lstStyle>
            <a:lvl1pPr marL="0" indent="0" algn="r">
              <a:buNone/>
              <a:defRPr sz="900">
                <a:solidFill>
                  <a:schemeClr val="accent2"/>
                </a:solidFill>
              </a:defRPr>
            </a:lvl1pPr>
          </a:lstStyle>
          <a:p>
            <a:pPr lvl="0"/>
            <a:r>
              <a:rPr lang="en-US"/>
              <a:t>Click to edit Master text styles</a:t>
            </a:r>
          </a:p>
        </p:txBody>
      </p:sp>
      <p:sp>
        <p:nvSpPr>
          <p:cNvPr id="6" name="Picture Placeholder 5"/>
          <p:cNvSpPr>
            <a:spLocks noGrp="1"/>
          </p:cNvSpPr>
          <p:nvPr>
            <p:ph type="pic" sz="quarter" idx="13"/>
          </p:nvPr>
        </p:nvSpPr>
        <p:spPr>
          <a:xfrm>
            <a:off x="167195" y="198165"/>
            <a:ext cx="8802000" cy="3492564"/>
          </a:xfrm>
          <a:solidFill>
            <a:schemeClr val="accent1">
              <a:lumMod val="20000"/>
              <a:lumOff val="80000"/>
            </a:schemeClr>
          </a:solidFill>
        </p:spPr>
        <p:txBody>
          <a:bodyPr rtlCol="0">
            <a:normAutofit/>
          </a:bodyPr>
          <a:lstStyle>
            <a:lvl1pPr marL="0" indent="0" algn="ctr">
              <a:buNone/>
              <a:defRPr sz="1200">
                <a:solidFill>
                  <a:schemeClr val="accent2"/>
                </a:solidFill>
              </a:defRPr>
            </a:lvl1pPr>
          </a:lstStyle>
          <a:p>
            <a:pPr lvl="0"/>
            <a:endParaRPr lang="en-AU" noProof="0"/>
          </a:p>
        </p:txBody>
      </p:sp>
      <p:sp>
        <p:nvSpPr>
          <p:cNvPr id="9" name="Footer Placeholder 3"/>
          <p:cNvSpPr>
            <a:spLocks noGrp="1"/>
          </p:cNvSpPr>
          <p:nvPr>
            <p:ph type="ftr" sz="quarter" idx="14"/>
          </p:nvPr>
        </p:nvSpPr>
        <p:spPr>
          <a:xfrm>
            <a:off x="395288" y="5783263"/>
            <a:ext cx="7129462" cy="217487"/>
          </a:xfrm>
        </p:spPr>
        <p:txBody>
          <a:bodyPr/>
          <a:lstStyle>
            <a:lvl1pPr>
              <a:defRPr/>
            </a:lvl1pPr>
          </a:lstStyle>
          <a:p>
            <a:pPr>
              <a:defRPr/>
            </a:pPr>
            <a:r>
              <a:rPr lang="en-AU"/>
              <a:t>V[XX] Effective: [MM/YYYY] Review: [MM/YYYY]</a:t>
            </a:r>
            <a:endParaRPr lang="en-AU" dirty="0"/>
          </a:p>
        </p:txBody>
      </p:sp>
    </p:spTree>
    <p:extLst>
      <p:ext uri="{BB962C8B-B14F-4D97-AF65-F5344CB8AC3E}">
        <p14:creationId xmlns:p14="http://schemas.microsoft.com/office/powerpoint/2010/main" val="53224460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16632"/>
            <a:ext cx="8353176" cy="778098"/>
          </a:xfrm>
        </p:spPr>
        <p:txBody>
          <a:bodyPr>
            <a:normAutofit/>
          </a:bodyPr>
          <a:lstStyle>
            <a:lvl1pPr>
              <a:defRPr lang="en-AU" dirty="0"/>
            </a:lvl1pPr>
          </a:lstStyle>
          <a:p>
            <a:r>
              <a:rPr lang="en-US" dirty="0"/>
              <a:t>Click to edit Master title style</a:t>
            </a:r>
            <a:endParaRPr lang="en-AU" dirty="0"/>
          </a:p>
        </p:txBody>
      </p:sp>
      <p:sp>
        <p:nvSpPr>
          <p:cNvPr id="3" name="Content Placeholder 2"/>
          <p:cNvSpPr>
            <a:spLocks noGrp="1"/>
          </p:cNvSpPr>
          <p:nvPr>
            <p:ph idx="1"/>
          </p:nvPr>
        </p:nvSpPr>
        <p:spPr>
          <a:xfrm>
            <a:off x="395288" y="1196752"/>
            <a:ext cx="8353176" cy="4824636"/>
          </a:xfrm>
        </p:spPr>
        <p:txBody>
          <a:bodyPr/>
          <a:lstStyle>
            <a:lvl1pPr>
              <a:spcBef>
                <a:spcPts val="600"/>
              </a:spcBef>
              <a:spcAft>
                <a:spcPts val="600"/>
              </a:spcAft>
              <a:defRPr lang="en-US" dirty="0" smtClean="0"/>
            </a:lvl1pPr>
            <a:lvl2pPr>
              <a:spcBef>
                <a:spcPts val="0"/>
              </a:spcBef>
              <a:spcAft>
                <a:spcPts val="300"/>
              </a:spcAft>
              <a:defRPr lang="en-US" dirty="0" smtClean="0"/>
            </a:lvl2pPr>
            <a:lvl3pPr>
              <a:spcBef>
                <a:spcPts val="0"/>
              </a:spcBef>
              <a:spcAft>
                <a:spcPts val="300"/>
              </a:spcAft>
              <a:defRPr lang="en-US" dirty="0" smtClean="0"/>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5" name="Slide Number Placeholder 5"/>
          <p:cNvSpPr>
            <a:spLocks noGrp="1"/>
          </p:cNvSpPr>
          <p:nvPr>
            <p:ph type="sldNum" sz="quarter" idx="11"/>
          </p:nvPr>
        </p:nvSpPr>
        <p:spPr/>
        <p:txBody>
          <a:bodyPr/>
          <a:lstStyle>
            <a:lvl1pPr>
              <a:defRPr/>
            </a:lvl1pPr>
          </a:lstStyle>
          <a:p>
            <a:pPr>
              <a:defRPr/>
            </a:pPr>
            <a:fld id="{CE0C118B-9F9F-4B7A-A0ED-A4E6C837C336}" type="slidenum">
              <a:rPr lang="en-AU"/>
              <a:pPr>
                <a:defRPr/>
              </a:pPr>
              <a:t>‹#›</a:t>
            </a:fld>
            <a:endParaRPr lang="en-AU" dirty="0"/>
          </a:p>
        </p:txBody>
      </p:sp>
    </p:spTree>
    <p:extLst>
      <p:ext uri="{BB962C8B-B14F-4D97-AF65-F5344CB8AC3E}">
        <p14:creationId xmlns:p14="http://schemas.microsoft.com/office/powerpoint/2010/main" val="394110490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95288" y="1196753"/>
            <a:ext cx="8353176" cy="2340000"/>
          </a:xfrm>
        </p:spPr>
        <p:txBody>
          <a:bodyPr/>
          <a:lstStyle>
            <a:lvl1pPr>
              <a:defRPr lang="en-US" dirty="0" smtClean="0"/>
            </a:lvl1pPr>
            <a:lvl2pPr>
              <a:defRPr lang="en-US" dirty="0" smtClean="0"/>
            </a:lvl2pPr>
            <a:lvl3pPr>
              <a:defRPr lang="en-US" dirty="0" smtClean="0"/>
            </a:lvl3p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8" y="3681288"/>
            <a:ext cx="8353176" cy="2340000"/>
          </a:xfrm>
        </p:spPr>
        <p:txBody>
          <a:bodyPr/>
          <a:lstStyle>
            <a:lvl1pPr>
              <a:defRPr lang="en-US" dirty="0" smtClean="0"/>
            </a:lvl1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4"/>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5"/>
          </p:nvPr>
        </p:nvSpPr>
        <p:spPr/>
        <p:txBody>
          <a:bodyPr/>
          <a:lstStyle>
            <a:lvl1pPr>
              <a:defRPr/>
            </a:lvl1pPr>
          </a:lstStyle>
          <a:p>
            <a:pPr>
              <a:defRPr/>
            </a:pPr>
            <a:fld id="{683F1FC7-0FD4-41A7-8FEF-8C1C10F92B91}" type="slidenum">
              <a:rPr lang="en-AU"/>
              <a:pPr>
                <a:defRPr/>
              </a:pPr>
              <a:t>‹#›</a:t>
            </a:fld>
            <a:endParaRPr lang="en-AU" dirty="0"/>
          </a:p>
        </p:txBody>
      </p:sp>
    </p:spTree>
    <p:extLst>
      <p:ext uri="{BB962C8B-B14F-4D97-AF65-F5344CB8AC3E}">
        <p14:creationId xmlns:p14="http://schemas.microsoft.com/office/powerpoint/2010/main" val="26351884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196752"/>
            <a:ext cx="40322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15768" y="1196752"/>
            <a:ext cx="4032256"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p:txBody>
          <a:bodyPr/>
          <a:lstStyle/>
          <a:p>
            <a:r>
              <a:rPr lang="en-US"/>
              <a:t>Click to edit Master title style</a:t>
            </a:r>
            <a:endParaRPr lang="en-AU"/>
          </a:p>
        </p:txBody>
      </p:sp>
      <p:sp>
        <p:nvSpPr>
          <p:cNvPr id="6" name="Footer Placeholder 4"/>
          <p:cNvSpPr>
            <a:spLocks noGrp="1"/>
          </p:cNvSpPr>
          <p:nvPr>
            <p:ph type="ftr" sz="quarter" idx="10"/>
          </p:nvPr>
        </p:nvSpPr>
        <p:spPr/>
        <p:txBody>
          <a:bodyPr/>
          <a:lstStyle>
            <a:lvl1pPr>
              <a:defRPr/>
            </a:lvl1pPr>
          </a:lstStyle>
          <a:p>
            <a:pPr>
              <a:defRPr/>
            </a:pPr>
            <a:r>
              <a:rPr lang="en-AU"/>
              <a:t>V[XX] Effective: [MM/YYYY] Review: [MM/YYYY]</a:t>
            </a:r>
            <a:endParaRPr lang="en-AU" dirty="0"/>
          </a:p>
        </p:txBody>
      </p:sp>
      <p:sp>
        <p:nvSpPr>
          <p:cNvPr id="7" name="Slide Number Placeholder 5"/>
          <p:cNvSpPr>
            <a:spLocks noGrp="1"/>
          </p:cNvSpPr>
          <p:nvPr>
            <p:ph type="sldNum" sz="quarter" idx="11"/>
          </p:nvPr>
        </p:nvSpPr>
        <p:spPr/>
        <p:txBody>
          <a:bodyPr/>
          <a:lstStyle>
            <a:lvl1pPr>
              <a:defRPr/>
            </a:lvl1pPr>
          </a:lstStyle>
          <a:p>
            <a:pPr>
              <a:defRPr/>
            </a:pPr>
            <a:fld id="{27C69B39-C864-4DD1-B36C-5257D7ABA620}" type="slidenum">
              <a:rPr lang="en-AU"/>
              <a:pPr>
                <a:defRPr/>
              </a:pPr>
              <a:t>‹#›</a:t>
            </a:fld>
            <a:endParaRPr lang="en-AU" dirty="0"/>
          </a:p>
        </p:txBody>
      </p:sp>
    </p:spTree>
    <p:extLst>
      <p:ext uri="{BB962C8B-B14F-4D97-AF65-F5344CB8AC3E}">
        <p14:creationId xmlns:p14="http://schemas.microsoft.com/office/powerpoint/2010/main" val="16981857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833" y="1196752"/>
            <a:ext cx="5377009"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395288" y="116632"/>
            <a:ext cx="8388712" cy="778098"/>
          </a:xfrm>
        </p:spPr>
        <p:txBody>
          <a:bodyPr/>
          <a:lstStyle/>
          <a:p>
            <a:r>
              <a:rPr lang="en-US" dirty="0"/>
              <a:t>Click to edit Master title style</a:t>
            </a:r>
            <a:endParaRPr lang="en-AU" dirty="0"/>
          </a:p>
        </p:txBody>
      </p:sp>
      <p:sp>
        <p:nvSpPr>
          <p:cNvPr id="7" name="Content Placeholder 2"/>
          <p:cNvSpPr>
            <a:spLocks noGrp="1"/>
          </p:cNvSpPr>
          <p:nvPr>
            <p:ph idx="10"/>
          </p:nvPr>
        </p:nvSpPr>
        <p:spPr>
          <a:xfrm>
            <a:off x="395288" y="1195200"/>
            <a:ext cx="2952576" cy="4826088"/>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469C0F71-89B5-484A-983E-7DDA62082BC6}" type="slidenum">
              <a:rPr lang="en-AU"/>
              <a:pPr>
                <a:defRPr/>
              </a:pPr>
              <a:t>‹#›</a:t>
            </a:fld>
            <a:endParaRPr lang="en-AU" dirty="0"/>
          </a:p>
        </p:txBody>
      </p:sp>
    </p:spTree>
    <p:extLst>
      <p:ext uri="{BB962C8B-B14F-4D97-AF65-F5344CB8AC3E}">
        <p14:creationId xmlns:p14="http://schemas.microsoft.com/office/powerpoint/2010/main" val="11777799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96752"/>
            <a:ext cx="5207292"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395288" y="116632"/>
            <a:ext cx="8353176" cy="778098"/>
          </a:xfrm>
        </p:spPr>
        <p:txBody>
          <a:bodyPr/>
          <a:lstStyle/>
          <a:p>
            <a:r>
              <a:rPr lang="en-US" dirty="0"/>
              <a:t>Click to edit Master title style</a:t>
            </a:r>
            <a:endParaRPr lang="en-AU" dirty="0"/>
          </a:p>
        </p:txBody>
      </p:sp>
      <p:sp>
        <p:nvSpPr>
          <p:cNvPr id="7" name="Content Placeholder 2"/>
          <p:cNvSpPr>
            <a:spLocks noGrp="1"/>
          </p:cNvSpPr>
          <p:nvPr>
            <p:ph idx="10"/>
          </p:nvPr>
        </p:nvSpPr>
        <p:spPr>
          <a:xfrm>
            <a:off x="5754593" y="1196752"/>
            <a:ext cx="2993871" cy="4824536"/>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lvl1pPr>
              <a:defRPr/>
            </a:lvl1pPr>
          </a:lstStyle>
          <a:p>
            <a:pPr>
              <a:defRPr/>
            </a:pPr>
            <a:r>
              <a:rPr lang="en-AU"/>
              <a:t>V[XX] Effective: [MM/YYYY] Review: [MM/YYYY]</a:t>
            </a:r>
            <a:endParaRPr lang="en-AU" dirty="0"/>
          </a:p>
        </p:txBody>
      </p:sp>
      <p:sp>
        <p:nvSpPr>
          <p:cNvPr id="6" name="Slide Number Placeholder 5"/>
          <p:cNvSpPr>
            <a:spLocks noGrp="1"/>
          </p:cNvSpPr>
          <p:nvPr>
            <p:ph type="sldNum" sz="quarter" idx="12"/>
          </p:nvPr>
        </p:nvSpPr>
        <p:spPr/>
        <p:txBody>
          <a:bodyPr/>
          <a:lstStyle>
            <a:lvl1pPr>
              <a:defRPr/>
            </a:lvl1pPr>
          </a:lstStyle>
          <a:p>
            <a:pPr>
              <a:defRPr/>
            </a:pPr>
            <a:fld id="{600AD3A0-097C-462E-9EBD-4BFE1FE1C591}" type="slidenum">
              <a:rPr lang="en-AU"/>
              <a:pPr>
                <a:defRPr/>
              </a:pPr>
              <a:t>‹#›</a:t>
            </a:fld>
            <a:endParaRPr lang="en-AU" dirty="0"/>
          </a:p>
        </p:txBody>
      </p:sp>
    </p:spTree>
    <p:extLst>
      <p:ext uri="{BB962C8B-B14F-4D97-AF65-F5344CB8AC3E}">
        <p14:creationId xmlns:p14="http://schemas.microsoft.com/office/powerpoint/2010/main" val="20372544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15888"/>
            <a:ext cx="83534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395288" y="1196975"/>
            <a:ext cx="83534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Footer Placeholder 4"/>
          <p:cNvSpPr>
            <a:spLocks noGrp="1"/>
          </p:cNvSpPr>
          <p:nvPr>
            <p:ph type="ftr" sz="quarter" idx="3"/>
          </p:nvPr>
        </p:nvSpPr>
        <p:spPr>
          <a:xfrm>
            <a:off x="395288" y="6308725"/>
            <a:ext cx="7129462" cy="215900"/>
          </a:xfrm>
          <a:prstGeom prst="rect">
            <a:avLst/>
          </a:prstGeom>
        </p:spPr>
        <p:txBody>
          <a:bodyPr vert="horz" lIns="0" tIns="0" rIns="0" bIns="0" rtlCol="0" anchor="ctr"/>
          <a:lstStyle>
            <a:lvl1pPr algn="l" fontAlgn="auto">
              <a:spcBef>
                <a:spcPts val="0"/>
              </a:spcBef>
              <a:spcAft>
                <a:spcPts val="0"/>
              </a:spcAft>
              <a:defRPr sz="700" smtClean="0">
                <a:solidFill>
                  <a:srgbClr val="333333"/>
                </a:solidFill>
                <a:latin typeface="+mn-lt"/>
                <a:cs typeface="+mn-cs"/>
              </a:defRPr>
            </a:lvl1pPr>
          </a:lstStyle>
          <a:p>
            <a:pPr>
              <a:defRPr/>
            </a:pPr>
            <a:r>
              <a:rPr lang="en-AU"/>
              <a:t>V[XX] Effective: [MM/YYYY] Review: [MM/YYYY]</a:t>
            </a:r>
            <a:endParaRPr lang="en-AU" dirty="0"/>
          </a:p>
        </p:txBody>
      </p:sp>
      <p:sp>
        <p:nvSpPr>
          <p:cNvPr id="7" name="Slide Number Placeholder 5"/>
          <p:cNvSpPr>
            <a:spLocks noGrp="1"/>
          </p:cNvSpPr>
          <p:nvPr>
            <p:ph type="sldNum" sz="quarter" idx="4"/>
          </p:nvPr>
        </p:nvSpPr>
        <p:spPr>
          <a:xfrm>
            <a:off x="8356600" y="6308725"/>
            <a:ext cx="392113" cy="215900"/>
          </a:xfrm>
          <a:prstGeom prst="rect">
            <a:avLst/>
          </a:prstGeom>
        </p:spPr>
        <p:txBody>
          <a:bodyPr vert="horz" lIns="0" tIns="0" rIns="0" bIns="0" rtlCol="0" anchor="ctr"/>
          <a:lstStyle>
            <a:lvl1pPr algn="r" fontAlgn="auto">
              <a:spcBef>
                <a:spcPts val="0"/>
              </a:spcBef>
              <a:spcAft>
                <a:spcPts val="0"/>
              </a:spcAft>
              <a:defRPr sz="700" smtClean="0">
                <a:solidFill>
                  <a:srgbClr val="333333"/>
                </a:solidFill>
                <a:latin typeface="+mn-lt"/>
                <a:cs typeface="+mn-cs"/>
              </a:defRPr>
            </a:lvl1pPr>
          </a:lstStyle>
          <a:p>
            <a:pPr>
              <a:defRPr/>
            </a:pPr>
            <a:fld id="{9DC3A131-02EA-4D8E-9205-AA42C2F5B207}"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3" r:id="rId13"/>
  </p:sldLayoutIdLst>
  <p:transition spd="med">
    <p:fade/>
  </p:transition>
  <p:hf hdr="0" dt="0"/>
  <p:txStyles>
    <p:titleStyle>
      <a:lvl1pPr algn="l" rtl="0" fontAlgn="base">
        <a:spcBef>
          <a:spcPct val="0"/>
        </a:spcBef>
        <a:spcAft>
          <a:spcPct val="0"/>
        </a:spcAft>
        <a:defRPr sz="2000" kern="1200">
          <a:solidFill>
            <a:schemeClr val="accent1"/>
          </a:solidFill>
          <a:latin typeface="+mj-lt"/>
          <a:ea typeface="+mj-ea"/>
          <a:cs typeface="+mj-cs"/>
        </a:defRPr>
      </a:lvl1pPr>
      <a:lvl2pPr algn="l" rtl="0" fontAlgn="base">
        <a:spcBef>
          <a:spcPct val="0"/>
        </a:spcBef>
        <a:spcAft>
          <a:spcPct val="0"/>
        </a:spcAft>
        <a:defRPr sz="2000">
          <a:solidFill>
            <a:schemeClr val="accent1"/>
          </a:solidFill>
          <a:latin typeface="Arial" charset="0"/>
        </a:defRPr>
      </a:lvl2pPr>
      <a:lvl3pPr algn="l" rtl="0" fontAlgn="base">
        <a:spcBef>
          <a:spcPct val="0"/>
        </a:spcBef>
        <a:spcAft>
          <a:spcPct val="0"/>
        </a:spcAft>
        <a:defRPr sz="2000">
          <a:solidFill>
            <a:schemeClr val="accent1"/>
          </a:solidFill>
          <a:latin typeface="Arial" charset="0"/>
        </a:defRPr>
      </a:lvl3pPr>
      <a:lvl4pPr algn="l" rtl="0" fontAlgn="base">
        <a:spcBef>
          <a:spcPct val="0"/>
        </a:spcBef>
        <a:spcAft>
          <a:spcPct val="0"/>
        </a:spcAft>
        <a:defRPr sz="2000">
          <a:solidFill>
            <a:schemeClr val="accent1"/>
          </a:solidFill>
          <a:latin typeface="Arial" charset="0"/>
        </a:defRPr>
      </a:lvl4pPr>
      <a:lvl5pPr algn="l" rtl="0" fontAlgn="base">
        <a:spcBef>
          <a:spcPct val="0"/>
        </a:spcBef>
        <a:spcAft>
          <a:spcPct val="0"/>
        </a:spcAft>
        <a:defRPr sz="2000">
          <a:solidFill>
            <a:schemeClr val="accent1"/>
          </a:solidFill>
          <a:latin typeface="Arial" charset="0"/>
        </a:defRPr>
      </a:lvl5pPr>
      <a:lvl6pPr marL="457200" algn="l" rtl="0" fontAlgn="base">
        <a:spcBef>
          <a:spcPct val="0"/>
        </a:spcBef>
        <a:spcAft>
          <a:spcPct val="0"/>
        </a:spcAft>
        <a:defRPr sz="2000">
          <a:solidFill>
            <a:schemeClr val="accent1"/>
          </a:solidFill>
          <a:latin typeface="Arial" charset="0"/>
        </a:defRPr>
      </a:lvl6pPr>
      <a:lvl7pPr marL="914400" algn="l" rtl="0" fontAlgn="base">
        <a:spcBef>
          <a:spcPct val="0"/>
        </a:spcBef>
        <a:spcAft>
          <a:spcPct val="0"/>
        </a:spcAft>
        <a:defRPr sz="2000">
          <a:solidFill>
            <a:schemeClr val="accent1"/>
          </a:solidFill>
          <a:latin typeface="Arial" charset="0"/>
        </a:defRPr>
      </a:lvl7pPr>
      <a:lvl8pPr marL="1371600" algn="l" rtl="0" fontAlgn="base">
        <a:spcBef>
          <a:spcPct val="0"/>
        </a:spcBef>
        <a:spcAft>
          <a:spcPct val="0"/>
        </a:spcAft>
        <a:defRPr sz="2000">
          <a:solidFill>
            <a:schemeClr val="accent1"/>
          </a:solidFill>
          <a:latin typeface="Arial" charset="0"/>
        </a:defRPr>
      </a:lvl8pPr>
      <a:lvl9pPr marL="1828800" algn="l" rtl="0" fontAlgn="base">
        <a:spcBef>
          <a:spcPct val="0"/>
        </a:spcBef>
        <a:spcAft>
          <a:spcPct val="0"/>
        </a:spcAft>
        <a:defRPr sz="2000">
          <a:solidFill>
            <a:schemeClr val="accent1"/>
          </a:solidFill>
          <a:latin typeface="Arial" charset="0"/>
        </a:defRPr>
      </a:lvl9pPr>
    </p:titleStyle>
    <p:bodyStyle>
      <a:lvl1pPr marL="179388" indent="-179388" algn="l" rtl="0" fontAlgn="base">
        <a:spcBef>
          <a:spcPts val="600"/>
        </a:spcBef>
        <a:spcAft>
          <a:spcPts val="600"/>
        </a:spcAft>
        <a:buClr>
          <a:schemeClr val="tx1"/>
        </a:buClr>
        <a:buFont typeface="Arial" charset="0"/>
        <a:buChar char="•"/>
        <a:defRPr sz="1400" kern="1200">
          <a:solidFill>
            <a:schemeClr val="tx1"/>
          </a:solidFill>
          <a:latin typeface="+mn-lt"/>
          <a:ea typeface="+mn-ea"/>
          <a:cs typeface="+mn-cs"/>
        </a:defRPr>
      </a:lvl1pPr>
      <a:lvl2pPr marL="358775" indent="-179388" algn="l" rtl="0" fontAlgn="base">
        <a:spcBef>
          <a:spcPct val="0"/>
        </a:spcBef>
        <a:spcAft>
          <a:spcPts val="300"/>
        </a:spcAft>
        <a:buClr>
          <a:schemeClr val="tx1"/>
        </a:buClr>
        <a:buFont typeface="Arial" charset="0"/>
        <a:buChar char="−"/>
        <a:defRPr sz="1400" kern="1200">
          <a:solidFill>
            <a:schemeClr val="tx1"/>
          </a:solidFill>
          <a:latin typeface="+mn-lt"/>
          <a:ea typeface="+mn-ea"/>
          <a:cs typeface="+mn-cs"/>
        </a:defRPr>
      </a:lvl2pPr>
      <a:lvl3pPr marL="539750" indent="-179388" algn="l" rtl="0" fontAlgn="base">
        <a:spcBef>
          <a:spcPct val="0"/>
        </a:spcBef>
        <a:spcAft>
          <a:spcPts val="300"/>
        </a:spcAft>
        <a:buClr>
          <a:schemeClr val="tx1"/>
        </a:buClr>
        <a:buFont typeface="Courier New" pitchFamily="49" charset="0"/>
        <a:buChar char="o"/>
        <a:defRPr sz="1400" kern="1200">
          <a:solidFill>
            <a:schemeClr val="tx1"/>
          </a:solidFill>
          <a:latin typeface="+mn-lt"/>
          <a:ea typeface="+mn-ea"/>
          <a:cs typeface="+mn-cs"/>
        </a:defRPr>
      </a:lvl3pPr>
      <a:lvl4pPr algn="l" rtl="0" fontAlgn="base">
        <a:spcBef>
          <a:spcPts val="600"/>
        </a:spcBef>
        <a:spcAft>
          <a:spcPts val="300"/>
        </a:spcAft>
        <a:buFont typeface="Arial" charset="0"/>
        <a:defRPr sz="1600" kern="1200">
          <a:solidFill>
            <a:schemeClr val="accent2"/>
          </a:solidFill>
          <a:latin typeface="+mn-lt"/>
          <a:ea typeface="+mn-ea"/>
          <a:cs typeface="+mn-cs"/>
        </a:defRPr>
      </a:lvl4pPr>
      <a:lvl5pPr marL="892175" indent="-177800" algn="l" rtl="0" fontAlgn="base">
        <a:spcBef>
          <a:spcPct val="0"/>
        </a:spcBef>
        <a:spcAft>
          <a:spcPts val="3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agedcarequality.gov.au/coronavirus-covid-19-informatio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1.health.gov.au/internet/main/publishing.nsf/Content/cdna-song-novel-coronavirus.htm" TargetMode="External"/><Relationship Id="rId5" Type="http://schemas.openxmlformats.org/officeDocument/2006/relationships/hyperlink" Target="https://www.health.gov.au/news/health-alerts/novel-coronavirus-2019-ncov-health-alert/coronavirus-covid-19-advice-for-the-health-and-aged-care-sector" TargetMode="External"/><Relationship Id="rId4" Type="http://schemas.openxmlformats.org/officeDocument/2006/relationships/hyperlink" Target="https://www.health.gov.au/news/health-alerts/novel-coronavirus-2019-ncov-health-alert?utm_source=health.gov.au&amp;utm_medium=redirect&amp;utm_campaign=digital_transformation&amp;utm_content=health-topics/novel-coronavirus-2019-nc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qld.gov.au/health/conditions/health-alerts/coronavirus-covid-19"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metronorth.health.qld.gov.au/hospitals-services/public-health-unit/cdc/aged-care-facilites" TargetMode="External"/><Relationship Id="rId4" Type="http://schemas.openxmlformats.org/officeDocument/2006/relationships/hyperlink" Target="https://metronorth.health.qld.gov.au/extranet/coronavi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1.health.gov.au/internet/main/publishing.nsf/Content/cdna-flu-guidelines.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health.gov.au/resources/publications/coronavirus-covid-19-guidelines-for-outbreaks-in-residential-care-facilit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metronorth.health.qld.gov.au/hospitals-services/public-health-unit/cdc/aged-care-facilit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p:cNvSpPr>
            <a:spLocks noGrp="1"/>
          </p:cNvSpPr>
          <p:nvPr>
            <p:ph type="title"/>
          </p:nvPr>
        </p:nvSpPr>
        <p:spPr/>
        <p:txBody>
          <a:bodyPr/>
          <a:lstStyle/>
          <a:p>
            <a:pPr algn="ctr"/>
            <a:r>
              <a:rPr lang="en-AU" altLang="en-US" b="1" dirty="0"/>
              <a:t>Influenza and COVID-19</a:t>
            </a:r>
            <a:br>
              <a:rPr lang="en-AU" altLang="en-US" b="1" dirty="0"/>
            </a:br>
            <a:r>
              <a:rPr lang="en-AU" altLang="en-US" sz="1800" b="1" dirty="0"/>
              <a:t>Planning and preparedness for residential aged care facilities</a:t>
            </a:r>
          </a:p>
        </p:txBody>
      </p:sp>
      <p:sp>
        <p:nvSpPr>
          <p:cNvPr id="7171" name="Text Placeholder 10"/>
          <p:cNvSpPr>
            <a:spLocks noGrp="1"/>
          </p:cNvSpPr>
          <p:nvPr>
            <p:ph type="body" sz="quarter" idx="10"/>
          </p:nvPr>
        </p:nvSpPr>
        <p:spPr>
          <a:xfrm>
            <a:off x="391830" y="5197868"/>
            <a:ext cx="8356822" cy="1039444"/>
          </a:xfrm>
        </p:spPr>
        <p:txBody>
          <a:bodyPr>
            <a:normAutofit/>
          </a:bodyPr>
          <a:lstStyle/>
          <a:p>
            <a:pPr algn="ctr"/>
            <a:r>
              <a:rPr lang="en-AU" altLang="en-US" b="1" dirty="0"/>
              <a:t>Metro North Public Health Unit</a:t>
            </a:r>
          </a:p>
          <a:p>
            <a:pPr algn="ctr"/>
            <a:r>
              <a:rPr lang="en-AU" altLang="en-US" b="1" dirty="0"/>
              <a:t>Updated 1</a:t>
            </a:r>
            <a:r>
              <a:rPr lang="en-AU" altLang="en-US" b="1" baseline="30000" dirty="0"/>
              <a:t>st</a:t>
            </a:r>
            <a:r>
              <a:rPr lang="en-AU" altLang="en-US" b="1" dirty="0"/>
              <a:t> April 2020</a:t>
            </a:r>
          </a:p>
          <a:p>
            <a:endParaRPr lang="en-AU" altLang="en-US" dirty="0"/>
          </a:p>
        </p:txBody>
      </p:sp>
      <p:sp>
        <p:nvSpPr>
          <p:cNvPr id="2" name="Text Placeholder 1">
            <a:extLst>
              <a:ext uri="{FF2B5EF4-FFF2-40B4-BE49-F238E27FC236}">
                <a16:creationId xmlns:a16="http://schemas.microsoft.com/office/drawing/2014/main" id="{F8659E25-1983-4EFD-BCF2-63DEBD27BA73}"/>
              </a:ext>
            </a:extLst>
          </p:cNvPr>
          <p:cNvSpPr>
            <a:spLocks noGrp="1"/>
          </p:cNvSpPr>
          <p:nvPr>
            <p:ph type="body" sz="quarter" idx="11"/>
          </p:nvPr>
        </p:nvSpPr>
        <p:spPr/>
        <p:txBody>
          <a:bodyPr/>
          <a:lstStyle/>
          <a:p>
            <a:endParaRPr lang="en-AU"/>
          </a:p>
        </p:txBody>
      </p:sp>
      <p:sp>
        <p:nvSpPr>
          <p:cNvPr id="7173" name="Footer Placeholder 7"/>
          <p:cNvSpPr>
            <a:spLocks noGrp="1"/>
          </p:cNvSpPr>
          <p:nvPr>
            <p:ph type="ftr" sz="quarter" idx="12"/>
          </p:nvPr>
        </p:nvSpPr>
        <p:spPr bwMode="auto">
          <a:xfrm>
            <a:off x="391830" y="6165304"/>
            <a:ext cx="2235954" cy="217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AU" altLang="en-US" dirty="0">
                <a:solidFill>
                  <a:srgbClr val="333333"/>
                </a:solidFill>
              </a:rPr>
              <a:t>Aged Care Sector Briefing – COVID19, 19 March 2020</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a:xfrm>
            <a:off x="395288" y="116632"/>
            <a:ext cx="8353176" cy="504056"/>
          </a:xfrm>
        </p:spPr>
        <p:txBody>
          <a:bodyPr>
            <a:normAutofit/>
          </a:bodyPr>
          <a:lstStyle/>
          <a:p>
            <a:pPr algn="ctr"/>
            <a:r>
              <a:rPr lang="en-AU" sz="2800" b="1" dirty="0"/>
              <a:t>Planning and preparedness activities</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a:xfrm>
            <a:off x="395287" y="836712"/>
            <a:ext cx="8365535" cy="5596379"/>
          </a:xfrm>
        </p:spPr>
        <p:txBody>
          <a:bodyPr/>
          <a:lstStyle/>
          <a:p>
            <a:pPr marL="0" indent="0">
              <a:buNone/>
            </a:pPr>
            <a:r>
              <a:rPr lang="en-AU" sz="1200" b="1" dirty="0"/>
              <a:t>Planning and preparedness activities advised to commence now:</a:t>
            </a:r>
          </a:p>
          <a:p>
            <a:pPr marL="0" indent="0">
              <a:buNone/>
            </a:pPr>
            <a:r>
              <a:rPr lang="en-AU" sz="1200" b="1" dirty="0"/>
              <a:t>(Checklist available via the Queensland Health coronavirus page)</a:t>
            </a:r>
          </a:p>
          <a:p>
            <a:pPr lvl="1">
              <a:buFont typeface="Courier New" panose="02070309020205020404" pitchFamily="49" charset="0"/>
              <a:buChar char="o"/>
            </a:pPr>
            <a:r>
              <a:rPr lang="en-AU" sz="1200" dirty="0"/>
              <a:t>Develop/review your </a:t>
            </a:r>
            <a:r>
              <a:rPr lang="en-AU" sz="1200" b="1" dirty="0"/>
              <a:t>influenza outbreak management plan</a:t>
            </a:r>
          </a:p>
          <a:p>
            <a:pPr lvl="1">
              <a:buFont typeface="Courier New" panose="02070309020205020404" pitchFamily="49" charset="0"/>
              <a:buChar char="o"/>
            </a:pPr>
            <a:r>
              <a:rPr lang="en-AU" sz="1200" b="1" dirty="0"/>
              <a:t>Entry screening: </a:t>
            </a:r>
            <a:r>
              <a:rPr lang="en-AU" sz="1200" dirty="0"/>
              <a:t>consider a single entry to the facility, screen for ARI and take temperature</a:t>
            </a:r>
            <a:endParaRPr lang="en-AU" sz="1200" b="1" dirty="0"/>
          </a:p>
          <a:p>
            <a:pPr lvl="1">
              <a:buFont typeface="Courier New" panose="02070309020205020404" pitchFamily="49" charset="0"/>
              <a:buChar char="o"/>
            </a:pPr>
            <a:endParaRPr lang="en-AU" sz="1200" dirty="0"/>
          </a:p>
          <a:p>
            <a:pPr lvl="1">
              <a:buFont typeface="Courier New" panose="02070309020205020404" pitchFamily="49" charset="0"/>
              <a:buChar char="o"/>
            </a:pPr>
            <a:r>
              <a:rPr lang="en-AU" sz="1200" b="1" dirty="0"/>
              <a:t>Implement an active surveillance program </a:t>
            </a:r>
            <a:r>
              <a:rPr lang="en-AU" sz="1200" dirty="0"/>
              <a:t>to monitor all residents for:</a:t>
            </a:r>
          </a:p>
          <a:p>
            <a:pPr marL="179387" lvl="1" indent="0">
              <a:buNone/>
            </a:pPr>
            <a:r>
              <a:rPr lang="en-AU" sz="1200" dirty="0"/>
              <a:t>     -  influenza-like illness (ILI)</a:t>
            </a:r>
          </a:p>
          <a:p>
            <a:pPr marL="179387" lvl="1" indent="0">
              <a:buNone/>
            </a:pPr>
            <a:r>
              <a:rPr lang="en-AU" sz="1200" dirty="0"/>
              <a:t>     -  fever or acute respiratory symptoms (ARI) in the context of confirmed local transmission of COVID-19</a:t>
            </a:r>
          </a:p>
          <a:p>
            <a:pPr lvl="1">
              <a:buFont typeface="Courier New" panose="02070309020205020404" pitchFamily="49" charset="0"/>
              <a:buChar char="o"/>
            </a:pPr>
            <a:endParaRPr lang="en-AU" sz="1200" dirty="0"/>
          </a:p>
          <a:p>
            <a:pPr lvl="1">
              <a:buFont typeface="Courier New" panose="02070309020205020404" pitchFamily="49" charset="0"/>
              <a:buChar char="o"/>
            </a:pPr>
            <a:r>
              <a:rPr lang="en-AU" sz="1200" b="1" dirty="0"/>
              <a:t>Advise staff </a:t>
            </a:r>
            <a:r>
              <a:rPr lang="en-AU" sz="1200" dirty="0"/>
              <a:t>to monitor themselves for fever or ARI and to report immediately to their supervisor</a:t>
            </a:r>
          </a:p>
          <a:p>
            <a:pPr lvl="1">
              <a:buFont typeface="Courier New" panose="02070309020205020404" pitchFamily="49" charset="0"/>
              <a:buChar char="o"/>
            </a:pPr>
            <a:endParaRPr lang="en-AU" sz="1200" dirty="0"/>
          </a:p>
          <a:p>
            <a:pPr lvl="1">
              <a:buFont typeface="Courier New" panose="02070309020205020404" pitchFamily="49" charset="0"/>
              <a:buChar char="o"/>
            </a:pPr>
            <a:r>
              <a:rPr lang="en-AU" sz="1200" b="1" dirty="0"/>
              <a:t>Advise families and visitors </a:t>
            </a:r>
            <a:r>
              <a:rPr lang="en-AU" sz="1200" dirty="0"/>
              <a:t>to exclude themselves from the facility if they develop a fever or acute respiratory symptoms</a:t>
            </a:r>
          </a:p>
          <a:p>
            <a:pPr marL="179387" lvl="1" indent="0">
              <a:buNone/>
            </a:pPr>
            <a:endParaRPr lang="en-AU" sz="1200" dirty="0"/>
          </a:p>
          <a:p>
            <a:pPr lvl="1">
              <a:buFont typeface="Courier New" panose="02070309020205020404" pitchFamily="49" charset="0"/>
              <a:buChar char="o"/>
            </a:pPr>
            <a:r>
              <a:rPr lang="en-AU" sz="1200" dirty="0"/>
              <a:t>Ensure all staff are trained in the </a:t>
            </a:r>
            <a:r>
              <a:rPr lang="en-AU" sz="1200" b="1" dirty="0"/>
              <a:t>5 Moments for Hand Hygiene</a:t>
            </a:r>
          </a:p>
          <a:p>
            <a:pPr lvl="1">
              <a:buFont typeface="Courier New" panose="02070309020205020404" pitchFamily="49" charset="0"/>
              <a:buChar char="o"/>
            </a:pPr>
            <a:endParaRPr lang="en-AU" sz="1200" dirty="0"/>
          </a:p>
          <a:p>
            <a:pPr lvl="1">
              <a:buFont typeface="Courier New" panose="02070309020205020404" pitchFamily="49" charset="0"/>
              <a:buChar char="o"/>
            </a:pPr>
            <a:r>
              <a:rPr lang="en-AU" sz="1200" dirty="0"/>
              <a:t>Ensure all staff are trained to </a:t>
            </a:r>
            <a:r>
              <a:rPr lang="en-AU" sz="1200" b="1" dirty="0"/>
              <a:t>use the appropriate PPE correctly</a:t>
            </a:r>
            <a:r>
              <a:rPr lang="en-AU" sz="1200" dirty="0"/>
              <a:t>, including the application and removal sequence</a:t>
            </a:r>
          </a:p>
          <a:p>
            <a:pPr lvl="1">
              <a:buFont typeface="Courier New" panose="02070309020205020404" pitchFamily="49" charset="0"/>
              <a:buChar char="o"/>
            </a:pPr>
            <a:endParaRPr lang="en-AU" sz="1200" dirty="0"/>
          </a:p>
          <a:p>
            <a:pPr lvl="1">
              <a:buFont typeface="Courier New" panose="02070309020205020404" pitchFamily="49" charset="0"/>
              <a:buChar char="o"/>
            </a:pPr>
            <a:r>
              <a:rPr lang="en-AU" sz="1200" dirty="0"/>
              <a:t>Coordinate an </a:t>
            </a:r>
            <a:r>
              <a:rPr lang="en-AU" sz="1200" b="1" dirty="0"/>
              <a:t>onsite facility-funded influenza vaccination program for ALL residents, staff and volunteers</a:t>
            </a:r>
          </a:p>
          <a:p>
            <a:pPr marL="179387" lvl="1" indent="0">
              <a:buNone/>
            </a:pPr>
            <a:r>
              <a:rPr lang="en-AU" sz="1200" dirty="0"/>
              <a:t>    -   aim to achieve maximum vaccination coverage</a:t>
            </a:r>
          </a:p>
          <a:p>
            <a:pPr marL="179387" lvl="1" indent="0">
              <a:buNone/>
            </a:pPr>
            <a:r>
              <a:rPr lang="en-AU" sz="1200" dirty="0"/>
              <a:t>    -   consider making the vaccine available over a longer period of time and increasing access over all </a:t>
            </a:r>
          </a:p>
          <a:p>
            <a:pPr marL="179387" lvl="1" indent="0">
              <a:buNone/>
            </a:pPr>
            <a:r>
              <a:rPr lang="en-AU" sz="1200" dirty="0"/>
              <a:t>        working arrangements (evenings, nights, weekends)</a:t>
            </a:r>
          </a:p>
          <a:p>
            <a:pPr marL="179387" lvl="1" indent="0">
              <a:buNone/>
            </a:pPr>
            <a:r>
              <a:rPr lang="en-AU" sz="1200" dirty="0"/>
              <a:t>    -   NB: from 01 May, staff and visitors who have not been vaccinated against influenza should not be permitted to enter </a:t>
            </a:r>
          </a:p>
          <a:p>
            <a:pPr marL="179387" lvl="1" indent="0">
              <a:buNone/>
            </a:pPr>
            <a:r>
              <a:rPr lang="en-AU" sz="1200" dirty="0"/>
              <a:t>        the facility</a:t>
            </a:r>
          </a:p>
          <a:p>
            <a:pPr marL="179387" lvl="1" indent="0">
              <a:buNone/>
            </a:pPr>
            <a:endParaRPr lang="en-AU" sz="1200" dirty="0"/>
          </a:p>
          <a:p>
            <a:pPr lvl="1">
              <a:buFont typeface="Courier New" panose="02070309020205020404" pitchFamily="49" charset="0"/>
              <a:buChar char="o"/>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10</a:t>
            </a:fld>
            <a:endParaRPr lang="en-AU" dirty="0"/>
          </a:p>
        </p:txBody>
      </p:sp>
      <p:sp>
        <p:nvSpPr>
          <p:cNvPr id="7" name="Footer Placeholder 7">
            <a:extLst>
              <a:ext uri="{FF2B5EF4-FFF2-40B4-BE49-F238E27FC236}">
                <a16:creationId xmlns:a16="http://schemas.microsoft.com/office/drawing/2014/main" id="{D4FC7064-0E5D-49AF-9797-9C2790BD8697}"/>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6925615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Infection control precautions signs</a:t>
            </a:r>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11</a:t>
            </a:fld>
            <a:endParaRPr lang="en-AU" dirty="0"/>
          </a:p>
        </p:txBody>
      </p:sp>
      <p:graphicFrame>
        <p:nvGraphicFramePr>
          <p:cNvPr id="4" name="Content Placeholder 3">
            <a:extLst>
              <a:ext uri="{FF2B5EF4-FFF2-40B4-BE49-F238E27FC236}">
                <a16:creationId xmlns:a16="http://schemas.microsoft.com/office/drawing/2014/main" id="{10020681-6439-4163-AA1A-F02FE40647C7}"/>
              </a:ext>
            </a:extLst>
          </p:cNvPr>
          <p:cNvGraphicFramePr>
            <a:graphicFrameLocks noGrp="1" noChangeAspect="1"/>
          </p:cNvGraphicFramePr>
          <p:nvPr>
            <p:ph idx="1"/>
            <p:extLst>
              <p:ext uri="{D42A27DB-BD31-4B8C-83A1-F6EECF244321}">
                <p14:modId xmlns:p14="http://schemas.microsoft.com/office/powerpoint/2010/main" val="2132582385"/>
              </p:ext>
            </p:extLst>
          </p:nvPr>
        </p:nvGraphicFramePr>
        <p:xfrm>
          <a:off x="467544" y="1025004"/>
          <a:ext cx="3816698" cy="5399882"/>
        </p:xfrm>
        <a:graphic>
          <a:graphicData uri="http://schemas.openxmlformats.org/presentationml/2006/ole">
            <mc:AlternateContent xmlns:mc="http://schemas.openxmlformats.org/markup-compatibility/2006">
              <mc:Choice xmlns:v="urn:schemas-microsoft-com:vml" Requires="v">
                <p:oleObj spid="_x0000_s18634" name="Acrobat Document" r:id="rId4" imgW="8019826" imgH="11344104" progId="AcroExch.Document.2017">
                  <p:embed/>
                </p:oleObj>
              </mc:Choice>
              <mc:Fallback>
                <p:oleObj name="Acrobat Document" r:id="rId4" imgW="8019826" imgH="11344104" progId="AcroExch.Document.2017">
                  <p:embed/>
                  <p:pic>
                    <p:nvPicPr>
                      <p:cNvPr id="0" name=""/>
                      <p:cNvPicPr/>
                      <p:nvPr/>
                    </p:nvPicPr>
                    <p:blipFill>
                      <a:blip r:embed="rId5"/>
                      <a:stretch>
                        <a:fillRect/>
                      </a:stretch>
                    </p:blipFill>
                    <p:spPr>
                      <a:xfrm>
                        <a:off x="467544" y="1025004"/>
                        <a:ext cx="3816698" cy="539988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C27FA30-2254-4B20-89D6-6B78E0085D85}"/>
              </a:ext>
            </a:extLst>
          </p:cNvPr>
          <p:cNvGraphicFramePr>
            <a:graphicFrameLocks noChangeAspect="1"/>
          </p:cNvGraphicFramePr>
          <p:nvPr>
            <p:extLst>
              <p:ext uri="{D42A27DB-BD31-4B8C-83A1-F6EECF244321}">
                <p14:modId xmlns:p14="http://schemas.microsoft.com/office/powerpoint/2010/main" val="3669331253"/>
              </p:ext>
            </p:extLst>
          </p:nvPr>
        </p:nvGraphicFramePr>
        <p:xfrm>
          <a:off x="4539902" y="1018473"/>
          <a:ext cx="3816698" cy="5398202"/>
        </p:xfrm>
        <a:graphic>
          <a:graphicData uri="http://schemas.openxmlformats.org/presentationml/2006/ole">
            <mc:AlternateContent xmlns:mc="http://schemas.openxmlformats.org/markup-compatibility/2006">
              <mc:Choice xmlns:v="urn:schemas-microsoft-com:vml" Requires="v">
                <p:oleObj spid="_x0000_s18635" name="Acrobat Document" r:id="rId6" imgW="8019826" imgH="11344104" progId="AcroExch.Document.2017">
                  <p:embed/>
                </p:oleObj>
              </mc:Choice>
              <mc:Fallback>
                <p:oleObj name="Acrobat Document" r:id="rId6" imgW="8019826" imgH="11344104" progId="AcroExch.Document.2017">
                  <p:embed/>
                  <p:pic>
                    <p:nvPicPr>
                      <p:cNvPr id="0" name=""/>
                      <p:cNvPicPr/>
                      <p:nvPr/>
                    </p:nvPicPr>
                    <p:blipFill>
                      <a:blip r:embed="rId7"/>
                      <a:stretch>
                        <a:fillRect/>
                      </a:stretch>
                    </p:blipFill>
                    <p:spPr>
                      <a:xfrm>
                        <a:off x="4539902" y="1018473"/>
                        <a:ext cx="3816698" cy="5398202"/>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FF43D7CC-AD36-4ED9-A7BD-47C20152A775}"/>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81869780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400" b="1" dirty="0"/>
              <a:t>Modifications to the ILI response due to COVID-19</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a:xfrm>
            <a:off x="539552" y="1196752"/>
            <a:ext cx="7817048" cy="5111972"/>
          </a:xfrm>
        </p:spPr>
        <p:txBody>
          <a:bodyPr/>
          <a:lstStyle/>
          <a:p>
            <a:pPr marL="0" indent="0">
              <a:buNone/>
            </a:pPr>
            <a:r>
              <a:rPr lang="en-AU" b="1" dirty="0"/>
              <a:t>Surveillance for fever or acute respiratory illness (ARI):</a:t>
            </a:r>
          </a:p>
          <a:p>
            <a:pPr lvl="1">
              <a:buFont typeface="Courier New" panose="02070309020205020404" pitchFamily="49" charset="0"/>
              <a:buChar char="o"/>
            </a:pPr>
            <a:r>
              <a:rPr lang="en-AU" dirty="0"/>
              <a:t>ARI: e.g. shortness of breath, cough, sore throat (with or without fever)</a:t>
            </a:r>
          </a:p>
          <a:p>
            <a:pPr lvl="1">
              <a:buFont typeface="Courier New" panose="02070309020205020404" pitchFamily="49" charset="0"/>
              <a:buChar char="o"/>
            </a:pPr>
            <a:r>
              <a:rPr lang="en-AU" dirty="0"/>
              <a:t>To be used in the context of confirmed local transmission of COVID-19</a:t>
            </a:r>
          </a:p>
          <a:p>
            <a:pPr marL="0" indent="0">
              <a:buNone/>
            </a:pPr>
            <a:endParaRPr lang="en-AU" b="1" dirty="0"/>
          </a:p>
          <a:p>
            <a:pPr marL="0" indent="0">
              <a:buNone/>
            </a:pPr>
            <a:r>
              <a:rPr lang="en-AU" b="1" dirty="0"/>
              <a:t>Airborne and Contact Precautions indicated:</a:t>
            </a:r>
          </a:p>
          <a:p>
            <a:pPr lvl="1">
              <a:buFont typeface="Courier New" panose="02070309020205020404" pitchFamily="49" charset="0"/>
              <a:buChar char="o"/>
            </a:pPr>
            <a:r>
              <a:rPr lang="en-AU" dirty="0"/>
              <a:t>When caring for severely ill residents who are coughing excessively</a:t>
            </a:r>
          </a:p>
          <a:p>
            <a:pPr lvl="1">
              <a:buFont typeface="Courier New" panose="02070309020205020404" pitchFamily="49" charset="0"/>
              <a:buChar char="o"/>
            </a:pPr>
            <a:r>
              <a:rPr lang="en-AU" dirty="0"/>
              <a:t>When conducting aerosol-generating procedures, including nasopharyngeal/oropharyngeal swabs from a severely ill resident</a:t>
            </a:r>
          </a:p>
          <a:p>
            <a:pPr lvl="1">
              <a:buFont typeface="Courier New" panose="02070309020205020404" pitchFamily="49" charset="0"/>
              <a:buChar char="o"/>
            </a:pPr>
            <a:r>
              <a:rPr lang="en-AU" dirty="0"/>
              <a:t>Use a room where the air doesn’t circulate to other rooms, keep door closed whilst collecting the specimen and leave the room vacant for at least 30 mins</a:t>
            </a:r>
          </a:p>
          <a:p>
            <a:pPr lvl="1">
              <a:buFont typeface="Courier New" panose="02070309020205020404" pitchFamily="49" charset="0"/>
              <a:buChar char="o"/>
            </a:pPr>
            <a:endParaRPr lang="en-AU" b="1" dirty="0"/>
          </a:p>
          <a:p>
            <a:pPr marL="0" indent="0">
              <a:buNone/>
            </a:pPr>
            <a:r>
              <a:rPr lang="en-AU" b="1" dirty="0"/>
              <a:t>NB: Contact and Droplet Precautions indicated:</a:t>
            </a:r>
          </a:p>
          <a:p>
            <a:pPr lvl="1">
              <a:buFont typeface="Courier New" panose="02070309020205020404" pitchFamily="49" charset="0"/>
              <a:buChar char="o"/>
            </a:pPr>
            <a:r>
              <a:rPr lang="en-AU" dirty="0"/>
              <a:t>When caring for residents with suspected or confirmed COVID-19</a:t>
            </a:r>
          </a:p>
          <a:p>
            <a:pPr lvl="1">
              <a:buFont typeface="Courier New" panose="02070309020205020404" pitchFamily="49" charset="0"/>
              <a:buChar char="o"/>
            </a:pPr>
            <a:endParaRPr lang="en-AU" dirty="0"/>
          </a:p>
          <a:p>
            <a:pPr lvl="1">
              <a:buFont typeface="Courier New" panose="02070309020205020404" pitchFamily="49" charset="0"/>
              <a:buChar char="o"/>
            </a:pPr>
            <a:endParaRPr lang="en-AU" dirty="0"/>
          </a:p>
          <a:p>
            <a:pPr marL="0" indent="0">
              <a:buNone/>
            </a:pPr>
            <a:r>
              <a:rPr lang="en-AU" b="1" dirty="0"/>
              <a:t>PPE indicated for Airborne Precautions:</a:t>
            </a:r>
          </a:p>
          <a:p>
            <a:pPr lvl="1">
              <a:buFont typeface="Courier New" panose="02070309020205020404" pitchFamily="49" charset="0"/>
              <a:buChar char="o"/>
            </a:pPr>
            <a:r>
              <a:rPr lang="en-AU" dirty="0"/>
              <a:t>Use of a P2/N95 mask -&gt; staff should receive training in correct use</a:t>
            </a:r>
          </a:p>
          <a:p>
            <a:pPr lvl="1">
              <a:buFont typeface="Courier New" panose="02070309020205020404" pitchFamily="49" charset="0"/>
              <a:buChar char="o"/>
            </a:pPr>
            <a:r>
              <a:rPr lang="en-AU" dirty="0"/>
              <a:t>Fit check is indicated each time the mask is applied</a:t>
            </a:r>
          </a:p>
          <a:p>
            <a:pPr marL="0" indent="0">
              <a:buNone/>
            </a:pPr>
            <a:endParaRPr lang="en-AU" b="1" dirty="0"/>
          </a:p>
          <a:p>
            <a:pPr lvl="1">
              <a:buFont typeface="Courier New" panose="02070309020205020404" pitchFamily="49" charset="0"/>
              <a:buChar char="o"/>
            </a:pPr>
            <a:endParaRPr lang="en-AU" dirty="0"/>
          </a:p>
          <a:p>
            <a:pPr lvl="1">
              <a:buFont typeface="Courier New" panose="02070309020205020404" pitchFamily="49" charset="0"/>
              <a:buChar char="o"/>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12</a:t>
            </a:fld>
            <a:endParaRPr lang="en-AU" dirty="0"/>
          </a:p>
        </p:txBody>
      </p:sp>
      <p:sp>
        <p:nvSpPr>
          <p:cNvPr id="7" name="Footer Placeholder 7">
            <a:extLst>
              <a:ext uri="{FF2B5EF4-FFF2-40B4-BE49-F238E27FC236}">
                <a16:creationId xmlns:a16="http://schemas.microsoft.com/office/drawing/2014/main" id="{7097DFFC-4B50-45ED-9474-5E9F6DEA8F33}"/>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30197881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200" b="1" dirty="0"/>
              <a:t>Modifications to the ILI response due to COVID-19 cont.</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a:xfrm>
            <a:off x="395288" y="1196752"/>
            <a:ext cx="8353176" cy="4968552"/>
          </a:xfrm>
        </p:spPr>
        <p:txBody>
          <a:bodyPr/>
          <a:lstStyle/>
          <a:p>
            <a:pPr marL="0" indent="0">
              <a:buNone/>
            </a:pPr>
            <a:r>
              <a:rPr lang="en-AU" b="1" dirty="0"/>
              <a:t>Outbreak definition:</a:t>
            </a:r>
          </a:p>
          <a:p>
            <a:pPr lvl="1">
              <a:buFont typeface="Courier New" panose="02070309020205020404" pitchFamily="49" charset="0"/>
              <a:buChar char="o"/>
            </a:pPr>
            <a:r>
              <a:rPr lang="en-AU" dirty="0"/>
              <a:t>Potential OB: 2 or more cases of acute respiratory infection (ARI) in residents or staff within 3 days</a:t>
            </a:r>
          </a:p>
          <a:p>
            <a:pPr lvl="1">
              <a:buFont typeface="Courier New" panose="02070309020205020404" pitchFamily="49" charset="0"/>
              <a:buChar char="o"/>
            </a:pPr>
            <a:r>
              <a:rPr lang="en-AU" dirty="0"/>
              <a:t>Confirmed OB: as per potential definition PLUS one case is confirmed COVID-19 by lab testing</a:t>
            </a:r>
          </a:p>
          <a:p>
            <a:pPr marL="0" indent="0">
              <a:buNone/>
            </a:pPr>
            <a:endParaRPr lang="en-AU" b="1" dirty="0"/>
          </a:p>
          <a:p>
            <a:pPr marL="0" indent="0">
              <a:buNone/>
            </a:pPr>
            <a:r>
              <a:rPr lang="en-AU" b="1" dirty="0"/>
              <a:t>Case management:</a:t>
            </a:r>
          </a:p>
          <a:p>
            <a:pPr lvl="1">
              <a:buFont typeface="Courier New" panose="02070309020205020404" pitchFamily="49" charset="0"/>
              <a:buChar char="o"/>
            </a:pPr>
            <a:r>
              <a:rPr lang="en-AU" dirty="0"/>
              <a:t>Staff are required to remain excluded until cleared by 2 x PCR negative NP swabs</a:t>
            </a:r>
          </a:p>
          <a:p>
            <a:pPr lvl="1">
              <a:buFont typeface="Courier New" panose="02070309020205020404" pitchFamily="49" charset="0"/>
              <a:buChar char="o"/>
            </a:pPr>
            <a:r>
              <a:rPr lang="en-AU" dirty="0"/>
              <a:t>Swabs to be collected no earlier than 7 x days from illness onset</a:t>
            </a:r>
          </a:p>
          <a:p>
            <a:pPr lvl="1">
              <a:buFont typeface="Courier New" panose="02070309020205020404" pitchFamily="49" charset="0"/>
              <a:buChar char="o"/>
            </a:pPr>
            <a:r>
              <a:rPr lang="en-AU" dirty="0"/>
              <a:t>To further reduce the risk of transmission, </a:t>
            </a:r>
            <a:r>
              <a:rPr lang="en-AU" b="1" dirty="0"/>
              <a:t>it is preferable to allocate specific RACF staff to the care of residents in isolation</a:t>
            </a:r>
          </a:p>
          <a:p>
            <a:pPr marL="0" indent="0">
              <a:buNone/>
            </a:pPr>
            <a:endParaRPr lang="en-AU" b="1" dirty="0"/>
          </a:p>
          <a:p>
            <a:pPr marL="0" indent="0">
              <a:buNone/>
            </a:pPr>
            <a:r>
              <a:rPr lang="en-AU" b="1" dirty="0"/>
              <a:t>Contact management:</a:t>
            </a:r>
          </a:p>
          <a:p>
            <a:pPr lvl="1">
              <a:buFont typeface="Courier New" panose="02070309020205020404" pitchFamily="49" charset="0"/>
              <a:buChar char="o"/>
            </a:pPr>
            <a:r>
              <a:rPr lang="en-AU" dirty="0"/>
              <a:t>Current public health practice involves advising close contacts to stay in quarantine for 14 x days</a:t>
            </a:r>
          </a:p>
          <a:p>
            <a:pPr lvl="1">
              <a:buFont typeface="Courier New" panose="02070309020205020404" pitchFamily="49" charset="0"/>
              <a:buChar char="o"/>
            </a:pPr>
            <a:r>
              <a:rPr lang="en-AU" dirty="0"/>
              <a:t>This may significantly impact staffing levels</a:t>
            </a:r>
          </a:p>
          <a:p>
            <a:pPr marL="0" indent="0">
              <a:buNone/>
            </a:pPr>
            <a:endParaRPr lang="en-AU" b="1" dirty="0"/>
          </a:p>
          <a:p>
            <a:pPr marL="0" indent="0">
              <a:buNone/>
            </a:pPr>
            <a:r>
              <a:rPr lang="en-AU" b="1" dirty="0"/>
              <a:t>Declaring outbreak over:</a:t>
            </a:r>
          </a:p>
          <a:p>
            <a:pPr lvl="1">
              <a:buFont typeface="Courier New" panose="02070309020205020404" pitchFamily="49" charset="0"/>
              <a:buChar char="o"/>
            </a:pPr>
            <a:r>
              <a:rPr lang="en-AU" dirty="0"/>
              <a:t>Can be declared over if no new cases occur within 14 x days of the last case’s illness onset date</a:t>
            </a:r>
          </a:p>
          <a:p>
            <a:pPr lvl="1">
              <a:buFont typeface="Courier New" panose="02070309020205020404" pitchFamily="49" charset="0"/>
              <a:buChar char="o"/>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13</a:t>
            </a:fld>
            <a:endParaRPr lang="en-AU" dirty="0"/>
          </a:p>
        </p:txBody>
      </p:sp>
      <p:sp>
        <p:nvSpPr>
          <p:cNvPr id="7" name="Footer Placeholder 7">
            <a:extLst>
              <a:ext uri="{FF2B5EF4-FFF2-40B4-BE49-F238E27FC236}">
                <a16:creationId xmlns:a16="http://schemas.microsoft.com/office/drawing/2014/main" id="{3D311CAB-3624-4AEC-9702-4A324FD23D4D}"/>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6131597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a:xfrm>
            <a:off x="395288" y="188640"/>
            <a:ext cx="8353176" cy="647972"/>
          </a:xfrm>
        </p:spPr>
        <p:txBody>
          <a:bodyPr>
            <a:normAutofit/>
          </a:bodyPr>
          <a:lstStyle/>
          <a:p>
            <a:pPr algn="ctr"/>
            <a:r>
              <a:rPr lang="en-AU" sz="3200" b="1" dirty="0"/>
              <a:t>COVID-19 resources</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1800" b="1" dirty="0"/>
              <a:t>Australian Government sites</a:t>
            </a:r>
          </a:p>
          <a:p>
            <a:r>
              <a:rPr lang="en-AU" b="1" dirty="0"/>
              <a:t>Aged Care Quality and Safety Commission: </a:t>
            </a:r>
          </a:p>
          <a:p>
            <a:pPr lvl="1">
              <a:buFont typeface="Courier New" panose="02070309020205020404" pitchFamily="49" charset="0"/>
              <a:buChar char="o"/>
            </a:pPr>
            <a:r>
              <a:rPr lang="en-AU" b="1" dirty="0"/>
              <a:t>COVID-19 information:                                                                </a:t>
            </a:r>
            <a:r>
              <a:rPr lang="en-AU" u="sng" dirty="0">
                <a:hlinkClick r:id="rId3"/>
              </a:rPr>
              <a:t>https://www.agedcarequality.gov.au/coronavirus-covid-19-information</a:t>
            </a:r>
            <a:r>
              <a:rPr lang="en-AU" dirty="0"/>
              <a:t> </a:t>
            </a:r>
          </a:p>
          <a:p>
            <a:endParaRPr lang="en-AU" b="1" dirty="0"/>
          </a:p>
          <a:p>
            <a:r>
              <a:rPr lang="en-AU" b="1" dirty="0"/>
              <a:t>Department of Health:</a:t>
            </a:r>
            <a:endParaRPr lang="en-AU" dirty="0"/>
          </a:p>
          <a:p>
            <a:pPr lvl="1">
              <a:buFont typeface="Courier New" panose="02070309020205020404" pitchFamily="49" charset="0"/>
              <a:buChar char="o"/>
            </a:pPr>
            <a:r>
              <a:rPr lang="en-AU" b="1" dirty="0"/>
              <a:t>COVID-19 health alert:                                                                                         </a:t>
            </a:r>
            <a:r>
              <a:rPr lang="en-AU" u="sng" dirty="0">
                <a:hlinkClick r:id="rId4"/>
              </a:rPr>
              <a:t>https://www.health.gov.au/news/health-alerts/novel-coronavirus-2019-ncov-health-alert?utm_source=health.gov.au&amp;utm_medium=redirect&amp;utm_campaign=digital_transformation&amp;utm_content=health-topics/novel-coronavirus-2019-ncov</a:t>
            </a:r>
            <a:endParaRPr lang="en-AU" u="sng" dirty="0"/>
          </a:p>
          <a:p>
            <a:pPr marL="179387" lvl="1" indent="0">
              <a:buNone/>
            </a:pPr>
            <a:r>
              <a:rPr lang="en-AU" dirty="0"/>
              <a:t> </a:t>
            </a:r>
          </a:p>
          <a:p>
            <a:pPr lvl="1">
              <a:buFont typeface="Courier New" panose="02070309020205020404" pitchFamily="49" charset="0"/>
              <a:buChar char="o"/>
            </a:pPr>
            <a:r>
              <a:rPr lang="en-AU" b="1" dirty="0"/>
              <a:t>Advice for the health and aged care sector:                                                  </a:t>
            </a:r>
            <a:r>
              <a:rPr lang="en-AU" u="sng" dirty="0">
                <a:hlinkClick r:id="rId5"/>
              </a:rPr>
              <a:t>https://www.health.gov.au/news/health-alerts/novel-coronavirus-2019-ncov-health-alert/coronavirus-covid-19-advice-for-the-health-and-aged-care-sector</a:t>
            </a:r>
            <a:r>
              <a:rPr lang="en-AU" dirty="0"/>
              <a:t> </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National COVID-19 Guidelines for public health units:     </a:t>
            </a:r>
            <a:r>
              <a:rPr lang="en-AU" u="sng" dirty="0">
                <a:hlinkClick r:id="rId6"/>
              </a:rPr>
              <a:t>https://www1.health.gov.au/internet/main/publishing.nsf/Content/cdna-song-novel-coronavirus.htm</a:t>
            </a:r>
            <a:r>
              <a:rPr lang="en-AU" dirty="0"/>
              <a:t> </a:t>
            </a:r>
          </a:p>
          <a:p>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14</a:t>
            </a:fld>
            <a:endParaRPr lang="en-AU" dirty="0"/>
          </a:p>
        </p:txBody>
      </p:sp>
      <p:sp>
        <p:nvSpPr>
          <p:cNvPr id="7" name="Footer Placeholder 7">
            <a:extLst>
              <a:ext uri="{FF2B5EF4-FFF2-40B4-BE49-F238E27FC236}">
                <a16:creationId xmlns:a16="http://schemas.microsoft.com/office/drawing/2014/main" id="{02953924-FFE0-4C72-AFFB-863FB8DD9603}"/>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0850308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3200" b="1" dirty="0"/>
              <a:t>COVID-19 resources cont.</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1800" b="1" dirty="0"/>
              <a:t>Queensland Health:</a:t>
            </a:r>
          </a:p>
          <a:p>
            <a:pPr>
              <a:buFont typeface="Courier New" panose="02070309020205020404" pitchFamily="49" charset="0"/>
              <a:buChar char="o"/>
            </a:pPr>
            <a:r>
              <a:rPr lang="en-AU" b="1" dirty="0"/>
              <a:t>COVID-19:                                                                                    </a:t>
            </a:r>
            <a:r>
              <a:rPr lang="en-AU" u="sng" dirty="0">
                <a:hlinkClick r:id="rId3"/>
              </a:rPr>
              <a:t>https://www.qld.gov.au/health/conditions/health-alerts/coronavirus-covid-19</a:t>
            </a:r>
            <a:endParaRPr lang="en-AU" dirty="0"/>
          </a:p>
          <a:p>
            <a:pPr marL="0" indent="0">
              <a:buNone/>
            </a:pPr>
            <a:endParaRPr lang="en-AU" sz="1800" b="1" dirty="0"/>
          </a:p>
          <a:p>
            <a:pPr marL="0" indent="0">
              <a:buNone/>
            </a:pPr>
            <a:r>
              <a:rPr lang="en-AU" sz="1800" b="1" dirty="0"/>
              <a:t>Metro North Hospital and Health Service:</a:t>
            </a:r>
          </a:p>
          <a:p>
            <a:pPr>
              <a:buFont typeface="Courier New" panose="02070309020205020404" pitchFamily="49" charset="0"/>
              <a:buChar char="o"/>
            </a:pPr>
            <a:r>
              <a:rPr lang="en-AU" b="1" dirty="0"/>
              <a:t>COVID-19:</a:t>
            </a:r>
          </a:p>
          <a:p>
            <a:pPr marL="0" indent="0">
              <a:buNone/>
            </a:pPr>
            <a:r>
              <a:rPr lang="en-AU" b="1" dirty="0"/>
              <a:t>    </a:t>
            </a:r>
            <a:r>
              <a:rPr lang="en-AU" dirty="0">
                <a:hlinkClick r:id="rId4"/>
              </a:rPr>
              <a:t>https://metronorth.health.qld.gov.au/extranet/coronavirus</a:t>
            </a:r>
            <a:r>
              <a:rPr lang="en-AU" dirty="0"/>
              <a:t> </a:t>
            </a:r>
          </a:p>
          <a:p>
            <a:pPr marL="0" indent="0">
              <a:buNone/>
            </a:pPr>
            <a:endParaRPr lang="en-AU" sz="1800" b="1" dirty="0"/>
          </a:p>
          <a:p>
            <a:pPr marL="0" indent="0">
              <a:buNone/>
            </a:pPr>
            <a:r>
              <a:rPr lang="en-AU" sz="1800" b="1" dirty="0"/>
              <a:t>Metro North Public Health Unit:</a:t>
            </a:r>
          </a:p>
          <a:p>
            <a:pPr>
              <a:buFont typeface="Courier New" panose="02070309020205020404" pitchFamily="49" charset="0"/>
              <a:buChar char="o"/>
            </a:pPr>
            <a:r>
              <a:rPr lang="en-AU" b="1" dirty="0"/>
              <a:t>Influenza planning and preparedness resources:                                </a:t>
            </a:r>
            <a:r>
              <a:rPr lang="en-AU" dirty="0">
                <a:hlinkClick r:id="rId5"/>
              </a:rPr>
              <a:t>https://metronorth.health.qld.gov.au/hospitals-services/public-health-unit/cdc/aged-care-facilites</a:t>
            </a:r>
            <a:r>
              <a:rPr lang="en-AU" dirty="0"/>
              <a:t> </a:t>
            </a:r>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15</a:t>
            </a:fld>
            <a:endParaRPr lang="en-AU" dirty="0"/>
          </a:p>
        </p:txBody>
      </p:sp>
      <p:sp>
        <p:nvSpPr>
          <p:cNvPr id="7" name="Footer Placeholder 7">
            <a:extLst>
              <a:ext uri="{FF2B5EF4-FFF2-40B4-BE49-F238E27FC236}">
                <a16:creationId xmlns:a16="http://schemas.microsoft.com/office/drawing/2014/main" id="{1B1E9CD0-8C55-4ED8-9242-61E53194977D}"/>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75410735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Influenza and COVID-19</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2000" dirty="0"/>
              <a:t>Aged care sector is facing dual communicable disease threats in 2020:</a:t>
            </a:r>
          </a:p>
          <a:p>
            <a:pPr lvl="1">
              <a:buFont typeface="Courier New" panose="02070309020205020404" pitchFamily="49" charset="0"/>
              <a:buChar char="o"/>
            </a:pPr>
            <a:r>
              <a:rPr lang="en-AU" sz="2000" b="1" dirty="0"/>
              <a:t>Influenza</a:t>
            </a:r>
          </a:p>
          <a:p>
            <a:pPr lvl="1">
              <a:buFont typeface="Courier New" panose="02070309020205020404" pitchFamily="49" charset="0"/>
              <a:buChar char="o"/>
            </a:pPr>
            <a:r>
              <a:rPr lang="en-AU" sz="2000" b="1" dirty="0"/>
              <a:t>Coronavirus disease 2019 (COVID-19)</a:t>
            </a:r>
          </a:p>
          <a:p>
            <a:pPr marL="179387" lvl="1" indent="0">
              <a:buNone/>
            </a:pPr>
            <a:endParaRPr lang="en-AU" sz="2000" dirty="0"/>
          </a:p>
          <a:p>
            <a:pPr marL="179387" lvl="1" indent="0">
              <a:buNone/>
            </a:pPr>
            <a:r>
              <a:rPr lang="en-AU" sz="2000" dirty="0"/>
              <a:t>Numbers of cases are currently small in Australia, and in Queensland </a:t>
            </a:r>
          </a:p>
          <a:p>
            <a:pPr marL="179387" lvl="1" indent="0">
              <a:buNone/>
            </a:pPr>
            <a:endParaRPr lang="en-AU" sz="2000" dirty="0"/>
          </a:p>
          <a:p>
            <a:pPr marL="179387" lvl="1" indent="0">
              <a:buNone/>
            </a:pPr>
            <a:r>
              <a:rPr lang="en-AU" sz="2000" dirty="0"/>
              <a:t>NB: this situation will change rapidly at any time</a:t>
            </a:r>
          </a:p>
          <a:p>
            <a:pPr marL="179387" lvl="1" indent="0">
              <a:buNone/>
            </a:pPr>
            <a:endParaRPr lang="en-AU" sz="2000" dirty="0"/>
          </a:p>
          <a:p>
            <a:pPr marL="179387" lvl="1" indent="0">
              <a:buNone/>
            </a:pPr>
            <a:r>
              <a:rPr lang="en-AU" sz="2000" dirty="0"/>
              <a:t>Residential aged care facilities are being </a:t>
            </a:r>
            <a:r>
              <a:rPr lang="en-AU" sz="2000" b="1" dirty="0"/>
              <a:t>urged to prioritise prevention and preparedness activities</a:t>
            </a:r>
          </a:p>
          <a:p>
            <a:pPr marL="179387" lvl="1" indent="0">
              <a:buNone/>
            </a:pPr>
            <a:endParaRPr lang="en-AU" dirty="0"/>
          </a:p>
          <a:p>
            <a:pPr marL="179387" lvl="1" indent="0">
              <a:buNone/>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2</a:t>
            </a:fld>
            <a:endParaRPr lang="en-AU" dirty="0"/>
          </a:p>
        </p:txBody>
      </p:sp>
      <p:sp>
        <p:nvSpPr>
          <p:cNvPr id="8" name="Footer Placeholder 7">
            <a:extLst>
              <a:ext uri="{FF2B5EF4-FFF2-40B4-BE49-F238E27FC236}">
                <a16:creationId xmlns:a16="http://schemas.microsoft.com/office/drawing/2014/main" id="{80485832-FEC5-4BF7-92AA-33541A240AF0}"/>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19667226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National guidelines</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1600" b="1" dirty="0"/>
              <a:t>National guidelines available to assist planning and preparedness activities</a:t>
            </a:r>
          </a:p>
          <a:p>
            <a:pPr lvl="1">
              <a:buFont typeface="Courier New" panose="02070309020205020404" pitchFamily="49" charset="0"/>
              <a:buChar char="o"/>
            </a:pPr>
            <a:r>
              <a:rPr lang="en-AU" sz="1600" b="1" dirty="0"/>
              <a:t>Influenza:</a:t>
            </a:r>
          </a:p>
          <a:p>
            <a:pPr marL="179387" lvl="1" indent="0">
              <a:buNone/>
            </a:pPr>
            <a:r>
              <a:rPr lang="en-AU" sz="1600" dirty="0"/>
              <a:t>    </a:t>
            </a:r>
            <a:r>
              <a:rPr lang="en-AU" i="1" dirty="0"/>
              <a:t>Guidelines for the prevention, control and public health management of influenza outbreaks in </a:t>
            </a:r>
          </a:p>
          <a:p>
            <a:pPr marL="179387" lvl="1" indent="0">
              <a:buNone/>
            </a:pPr>
            <a:r>
              <a:rPr lang="en-AU" i="1" dirty="0"/>
              <a:t>     residential care facilities</a:t>
            </a:r>
          </a:p>
          <a:p>
            <a:pPr marL="179387" lvl="1" indent="0">
              <a:buNone/>
            </a:pPr>
            <a:r>
              <a:rPr lang="en-AU" i="1" dirty="0"/>
              <a:t>     </a:t>
            </a:r>
            <a:r>
              <a:rPr lang="en-AU" dirty="0"/>
              <a:t>Communicable Diseases Network Australia (Mar 2017)</a:t>
            </a:r>
          </a:p>
          <a:p>
            <a:pPr marL="179387" lvl="1" indent="0">
              <a:buNone/>
            </a:pPr>
            <a:r>
              <a:rPr lang="en-AU" dirty="0"/>
              <a:t>     </a:t>
            </a:r>
            <a:r>
              <a:rPr lang="en-AU" dirty="0">
                <a:hlinkClick r:id="rId3"/>
              </a:rPr>
              <a:t>https://www1.health.gov.au/internet/main/publishing.nsf/Content/cdna-flu-guidelines.htm</a:t>
            </a:r>
            <a:r>
              <a:rPr lang="en-AU" dirty="0"/>
              <a:t> </a:t>
            </a:r>
          </a:p>
          <a:p>
            <a:pPr marL="179387" lvl="1" indent="0">
              <a:buNone/>
            </a:pPr>
            <a:endParaRPr lang="en-AU" sz="1600" dirty="0"/>
          </a:p>
          <a:p>
            <a:pPr lvl="1">
              <a:buFont typeface="Courier New" panose="02070309020205020404" pitchFamily="49" charset="0"/>
              <a:buChar char="o"/>
            </a:pPr>
            <a:r>
              <a:rPr lang="en-AU" b="1" dirty="0"/>
              <a:t>COVID-19:</a:t>
            </a:r>
          </a:p>
          <a:p>
            <a:pPr marL="179387" lvl="1" indent="0">
              <a:buNone/>
            </a:pPr>
            <a:r>
              <a:rPr lang="en-AU" dirty="0"/>
              <a:t>    </a:t>
            </a:r>
            <a:r>
              <a:rPr lang="en-AU" i="1" dirty="0"/>
              <a:t>Coronavirus (COVID-19) guidelines for outbreaks in residential care facilities </a:t>
            </a:r>
          </a:p>
          <a:p>
            <a:pPr marL="179387" lvl="1" indent="0">
              <a:buNone/>
            </a:pPr>
            <a:r>
              <a:rPr lang="en-AU" dirty="0"/>
              <a:t>    Communicable Diseases Network Australia (first version published 13 Mar 2020)</a:t>
            </a:r>
          </a:p>
          <a:p>
            <a:pPr marL="179387" lvl="1" indent="0">
              <a:buNone/>
            </a:pPr>
            <a:r>
              <a:rPr lang="en-AU" dirty="0"/>
              <a:t>    </a:t>
            </a:r>
            <a:r>
              <a:rPr lang="en-AU" sz="1100" dirty="0">
                <a:hlinkClick r:id="rId4"/>
              </a:rPr>
              <a:t>https://www.health.gov.au/resources/publications/coronavirus-covid-19-guidelines-for-outbreaks-in-   residential-care-facilities</a:t>
            </a:r>
            <a:r>
              <a:rPr lang="en-AU" sz="1100" dirty="0"/>
              <a:t> </a:t>
            </a:r>
          </a:p>
          <a:p>
            <a:pPr marL="179387" lvl="1" indent="0">
              <a:buNone/>
            </a:pPr>
            <a:endParaRPr lang="en-AU" dirty="0"/>
          </a:p>
          <a:p>
            <a:pPr lvl="1">
              <a:buFont typeface="Courier New" panose="02070309020205020404" pitchFamily="49" charset="0"/>
              <a:buChar char="o"/>
            </a:pPr>
            <a:r>
              <a:rPr lang="en-AU" b="1" dirty="0"/>
              <a:t>COVID-19 guidelines state:</a:t>
            </a:r>
          </a:p>
          <a:p>
            <a:pPr marL="360362" lvl="2" indent="0">
              <a:buNone/>
            </a:pPr>
            <a:r>
              <a:rPr lang="en-AU" b="1" i="1" dirty="0"/>
              <a:t>‘..the principles are applicable to many settings </a:t>
            </a:r>
            <a:r>
              <a:rPr lang="en-AU" i="1" dirty="0"/>
              <a:t>including residential facilities for people with physical and mental disabilities, other community based health facilities (e.g. Drug and alcohol services, community mental health), detention and correctional centers, military barracks, boarding schools, hostels and any other setting where residents sleep, eat and live either temporarily or on an ongoing basis’. </a:t>
            </a:r>
          </a:p>
          <a:p>
            <a:pPr marL="179387" lvl="1" indent="0">
              <a:buNone/>
            </a:pPr>
            <a:r>
              <a:rPr lang="en-AU" dirty="0"/>
              <a:t>  </a:t>
            </a:r>
            <a:endParaRPr lang="en-AU" sz="1100"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3</a:t>
            </a:fld>
            <a:endParaRPr lang="en-AU" dirty="0"/>
          </a:p>
        </p:txBody>
      </p:sp>
      <p:sp>
        <p:nvSpPr>
          <p:cNvPr id="8" name="Footer Placeholder 7">
            <a:extLst>
              <a:ext uri="{FF2B5EF4-FFF2-40B4-BE49-F238E27FC236}">
                <a16:creationId xmlns:a16="http://schemas.microsoft.com/office/drawing/2014/main" id="{F0B1133C-F5A1-4DAC-B2D8-8823C0297E6F}"/>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46693082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Planning approach for RACFs</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1600" b="1" dirty="0"/>
              <a:t>Both the national guidelines for influenza and COVID-19 guidelines: </a:t>
            </a:r>
          </a:p>
          <a:p>
            <a:pPr lvl="1">
              <a:buFont typeface="Courier New" panose="02070309020205020404" pitchFamily="49" charset="0"/>
              <a:buChar char="o"/>
            </a:pPr>
            <a:r>
              <a:rPr lang="en-AU" sz="1600" dirty="0"/>
              <a:t>Recognise an outbreak as an incident requiring a coordinated facility-wide approach</a:t>
            </a:r>
          </a:p>
          <a:p>
            <a:pPr lvl="1">
              <a:buFont typeface="Courier New" panose="02070309020205020404" pitchFamily="49" charset="0"/>
              <a:buChar char="o"/>
            </a:pPr>
            <a:r>
              <a:rPr lang="en-AU" sz="1600" dirty="0"/>
              <a:t>Advise the use of Droplet and Contact Precautions to prevent further spread of disease </a:t>
            </a:r>
          </a:p>
          <a:p>
            <a:pPr lvl="1">
              <a:buFont typeface="Courier New" panose="02070309020205020404" pitchFamily="49" charset="0"/>
              <a:buChar char="o"/>
            </a:pPr>
            <a:endParaRPr lang="en-AU" sz="1600" dirty="0"/>
          </a:p>
          <a:p>
            <a:pPr marL="0" indent="0">
              <a:buNone/>
            </a:pPr>
            <a:r>
              <a:rPr lang="en-AU" sz="1600" dirty="0"/>
              <a:t>Infection control and outbreak management strategies used for influenza will ALSO be effective to manage COVID-19</a:t>
            </a:r>
          </a:p>
          <a:p>
            <a:pPr marL="179387" lvl="1" indent="0">
              <a:buNone/>
            </a:pPr>
            <a:r>
              <a:rPr lang="en-AU" sz="1600" dirty="0"/>
              <a:t> </a:t>
            </a:r>
          </a:p>
          <a:p>
            <a:pPr marL="0" indent="0">
              <a:buNone/>
            </a:pPr>
            <a:r>
              <a:rPr lang="en-AU" sz="1600" b="1" dirty="0"/>
              <a:t>This approach to influenza and COVID-19 planning incorporates incident management principles:</a:t>
            </a:r>
          </a:p>
          <a:p>
            <a:pPr lvl="1">
              <a:buFont typeface="Courier New" panose="02070309020205020404" pitchFamily="49" charset="0"/>
              <a:buChar char="o"/>
            </a:pPr>
            <a:r>
              <a:rPr lang="en-AU" sz="1600" dirty="0"/>
              <a:t>Implementing a comprehensive, all-hazards approach to planning and preparedness </a:t>
            </a:r>
          </a:p>
          <a:p>
            <a:pPr lvl="1">
              <a:buFont typeface="Courier New" panose="02070309020205020404" pitchFamily="49" charset="0"/>
              <a:buChar char="o"/>
            </a:pPr>
            <a:r>
              <a:rPr lang="en-AU" sz="1600" dirty="0"/>
              <a:t>Developing emergency responses based on existing processes and practices </a:t>
            </a:r>
          </a:p>
          <a:p>
            <a:pPr marL="0" indent="0">
              <a:buNone/>
            </a:pPr>
            <a:endParaRPr lang="en-AU" sz="1600" dirty="0"/>
          </a:p>
          <a:p>
            <a:pPr marL="0" indent="0">
              <a:buNone/>
            </a:pPr>
            <a:r>
              <a:rPr lang="en-AU" sz="1600" b="1" dirty="0"/>
              <a:t>COVID-19 is the current pandemic threat, but influenza will remain a seasonal threat every year</a:t>
            </a:r>
          </a:p>
          <a:p>
            <a:pPr marL="0" indent="0">
              <a:buNone/>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4</a:t>
            </a:fld>
            <a:endParaRPr lang="en-AU" dirty="0"/>
          </a:p>
        </p:txBody>
      </p:sp>
      <p:sp>
        <p:nvSpPr>
          <p:cNvPr id="7" name="Footer Placeholder 7">
            <a:extLst>
              <a:ext uri="{FF2B5EF4-FFF2-40B4-BE49-F238E27FC236}">
                <a16:creationId xmlns:a16="http://schemas.microsoft.com/office/drawing/2014/main" id="{3B3A7C3B-2366-440C-824A-4648DA820607}"/>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43910477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Outbreak management plan</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p:txBody>
          <a:bodyPr/>
          <a:lstStyle/>
          <a:p>
            <a:pPr marL="0" indent="0">
              <a:buNone/>
            </a:pPr>
            <a:r>
              <a:rPr lang="en-AU" sz="1800" dirty="0"/>
              <a:t>Integral to an effective outbreak response is an </a:t>
            </a:r>
            <a:r>
              <a:rPr lang="en-AU" sz="1800" b="1" dirty="0"/>
              <a:t>Outbreak Management Plan</a:t>
            </a:r>
          </a:p>
          <a:p>
            <a:pPr marL="0" indent="0">
              <a:buNone/>
            </a:pPr>
            <a:endParaRPr lang="en-AU" sz="1800" dirty="0"/>
          </a:p>
          <a:p>
            <a:pPr marL="0" indent="0">
              <a:buNone/>
            </a:pPr>
            <a:endParaRPr lang="en-AU" sz="1800" dirty="0"/>
          </a:p>
          <a:p>
            <a:pPr marL="0" indent="0">
              <a:buNone/>
            </a:pPr>
            <a:r>
              <a:rPr lang="en-AU" sz="1800" dirty="0"/>
              <a:t>Metro North Public Health Unit has developed a suite of documents to assist RACFs with their influenza planning and preparedness activities</a:t>
            </a:r>
          </a:p>
          <a:p>
            <a:pPr lvl="1">
              <a:buFont typeface="Courier New" panose="02070309020205020404" pitchFamily="49" charset="0"/>
              <a:buChar char="o"/>
            </a:pPr>
            <a:r>
              <a:rPr lang="en-AU" sz="1800" dirty="0"/>
              <a:t>Distributed to RACFs within the Metro North Hospital and Health Service in 2018 and 2019</a:t>
            </a:r>
          </a:p>
          <a:p>
            <a:pPr marL="0" indent="0">
              <a:buNone/>
            </a:pPr>
            <a:endParaRPr lang="en-AU" sz="1800" dirty="0"/>
          </a:p>
          <a:p>
            <a:pPr marL="0" indent="0">
              <a:buNone/>
            </a:pPr>
            <a:endParaRPr lang="en-AU" sz="1800" dirty="0"/>
          </a:p>
          <a:p>
            <a:pPr marL="0" indent="0">
              <a:buNone/>
            </a:pPr>
            <a:r>
              <a:rPr lang="en-AU" sz="1800" dirty="0"/>
              <a:t>These documents have been updated and published on the Metro North Public Health Unit web site: </a:t>
            </a:r>
          </a:p>
          <a:p>
            <a:pPr marL="0" indent="0">
              <a:buNone/>
            </a:pPr>
            <a:r>
              <a:rPr lang="en-AU" sz="1800" dirty="0">
                <a:hlinkClick r:id="rId3"/>
              </a:rPr>
              <a:t>https://metronorth.health.qld.gov.au/hospitals-services/public-health-unit/cdc/aged-care-facilites</a:t>
            </a:r>
            <a:endParaRPr lang="en-AU" sz="1800"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5</a:t>
            </a:fld>
            <a:endParaRPr lang="en-AU" dirty="0"/>
          </a:p>
        </p:txBody>
      </p:sp>
      <p:sp>
        <p:nvSpPr>
          <p:cNvPr id="8" name="Footer Placeholder 7">
            <a:extLst>
              <a:ext uri="{FF2B5EF4-FFF2-40B4-BE49-F238E27FC236}">
                <a16:creationId xmlns:a16="http://schemas.microsoft.com/office/drawing/2014/main" id="{581D652A-1C33-46FC-B44A-ACF36D8858F8}"/>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211215567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p:txBody>
          <a:bodyPr>
            <a:normAutofit/>
          </a:bodyPr>
          <a:lstStyle/>
          <a:p>
            <a:pPr algn="ctr"/>
            <a:r>
              <a:rPr lang="en-AU" sz="2800" b="1" dirty="0"/>
              <a:t>Influenza outbreak management plan (OMP)</a:t>
            </a:r>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6</a:t>
            </a:fld>
            <a:endParaRPr lang="en-AU" dirty="0"/>
          </a:p>
        </p:txBody>
      </p:sp>
      <p:sp>
        <p:nvSpPr>
          <p:cNvPr id="7" name="Content Placeholder 1">
            <a:extLst>
              <a:ext uri="{FF2B5EF4-FFF2-40B4-BE49-F238E27FC236}">
                <a16:creationId xmlns:a16="http://schemas.microsoft.com/office/drawing/2014/main" id="{8764983F-311D-4D4B-BBAA-A1B712C6D349}"/>
              </a:ext>
            </a:extLst>
          </p:cNvPr>
          <p:cNvSpPr txBox="1">
            <a:spLocks/>
          </p:cNvSpPr>
          <p:nvPr/>
        </p:nvSpPr>
        <p:spPr bwMode="auto">
          <a:xfrm>
            <a:off x="611559" y="1412776"/>
            <a:ext cx="3888433"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fontAlgn="base">
              <a:spcBef>
                <a:spcPts val="600"/>
              </a:spcBef>
              <a:spcAft>
                <a:spcPts val="600"/>
              </a:spcAft>
              <a:buClr>
                <a:schemeClr val="tx1"/>
              </a:buClr>
              <a:buFont typeface="Arial" charset="0"/>
              <a:buChar char="•"/>
              <a:defRPr lang="en-US" sz="1400" kern="1200" dirty="0" smtClean="0">
                <a:solidFill>
                  <a:schemeClr val="tx1"/>
                </a:solidFill>
                <a:latin typeface="+mn-lt"/>
                <a:ea typeface="+mn-ea"/>
                <a:cs typeface="+mn-cs"/>
              </a:defRPr>
            </a:lvl1pPr>
            <a:lvl2pPr marL="358775" indent="-179388" algn="l" rtl="0" fontAlgn="base">
              <a:spcBef>
                <a:spcPts val="0"/>
              </a:spcBef>
              <a:spcAft>
                <a:spcPts val="300"/>
              </a:spcAft>
              <a:buClr>
                <a:schemeClr val="tx1"/>
              </a:buClr>
              <a:buFont typeface="Arial" charset="0"/>
              <a:buChar char="−"/>
              <a:defRPr lang="en-US" sz="1400" kern="1200" dirty="0" smtClean="0">
                <a:solidFill>
                  <a:schemeClr val="tx1"/>
                </a:solidFill>
                <a:latin typeface="+mn-lt"/>
                <a:ea typeface="+mn-ea"/>
                <a:cs typeface="+mn-cs"/>
              </a:defRPr>
            </a:lvl2pPr>
            <a:lvl3pPr marL="539750" indent="-179388" algn="l" rtl="0" fontAlgn="base">
              <a:spcBef>
                <a:spcPts val="0"/>
              </a:spcBef>
              <a:spcAft>
                <a:spcPts val="300"/>
              </a:spcAft>
              <a:buClr>
                <a:schemeClr val="tx1"/>
              </a:buClr>
              <a:buFont typeface="Courier New" pitchFamily="49" charset="0"/>
              <a:buChar char="o"/>
              <a:defRPr lang="en-US" sz="1400" kern="1200" dirty="0" smtClean="0">
                <a:solidFill>
                  <a:schemeClr val="tx1"/>
                </a:solidFill>
                <a:latin typeface="+mn-lt"/>
                <a:ea typeface="+mn-ea"/>
                <a:cs typeface="+mn-cs"/>
              </a:defRPr>
            </a:lvl3pPr>
            <a:lvl4pPr algn="l" rtl="0" fontAlgn="base">
              <a:spcBef>
                <a:spcPts val="600"/>
              </a:spcBef>
              <a:spcAft>
                <a:spcPts val="300"/>
              </a:spcAft>
              <a:buFont typeface="Arial" charset="0"/>
              <a:defRPr sz="1600" kern="1200">
                <a:solidFill>
                  <a:schemeClr val="accent2"/>
                </a:solidFill>
                <a:latin typeface="+mn-lt"/>
                <a:ea typeface="+mn-ea"/>
                <a:cs typeface="+mn-cs"/>
              </a:defRPr>
            </a:lvl4pPr>
            <a:lvl5pPr marL="892175" indent="-177800" algn="l" rtl="0" fontAlgn="base">
              <a:spcBef>
                <a:spcPct val="0"/>
              </a:spcBef>
              <a:spcAft>
                <a:spcPts val="3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AU" b="1" dirty="0">
                <a:solidFill>
                  <a:srgbClr val="00539B"/>
                </a:solidFill>
              </a:rPr>
              <a:t>OMP template includes</a:t>
            </a:r>
            <a:r>
              <a:rPr lang="en-AU" dirty="0"/>
              <a:t>: </a:t>
            </a:r>
          </a:p>
          <a:p>
            <a:pPr>
              <a:buFont typeface="Arial" charset="0"/>
              <a:buNone/>
            </a:pPr>
            <a:r>
              <a:rPr lang="en-AU" dirty="0"/>
              <a:t>   -  </a:t>
            </a:r>
            <a:r>
              <a:rPr lang="en-AU" sz="1200" dirty="0"/>
              <a:t>governance arrangements</a:t>
            </a:r>
          </a:p>
          <a:p>
            <a:pPr>
              <a:buFont typeface="Arial" charset="0"/>
              <a:buNone/>
            </a:pPr>
            <a:r>
              <a:rPr lang="en-AU" sz="1200" dirty="0"/>
              <a:t>    -  communications</a:t>
            </a:r>
          </a:p>
          <a:p>
            <a:pPr>
              <a:buFont typeface="Arial" charset="0"/>
              <a:buNone/>
            </a:pPr>
            <a:r>
              <a:rPr lang="en-AU" sz="1200" dirty="0"/>
              <a:t>    -  management of staff, residents and families</a:t>
            </a:r>
          </a:p>
          <a:p>
            <a:pPr>
              <a:buFont typeface="Arial" charset="0"/>
              <a:buNone/>
            </a:pPr>
            <a:r>
              <a:rPr lang="en-AU" sz="1200" dirty="0"/>
              <a:t>    -  infection control measures</a:t>
            </a:r>
          </a:p>
          <a:p>
            <a:pPr>
              <a:buFont typeface="Arial" charset="0"/>
              <a:buNone/>
            </a:pPr>
            <a:r>
              <a:rPr lang="en-AU" sz="1200" dirty="0"/>
              <a:t>    -  pathology testing</a:t>
            </a:r>
          </a:p>
          <a:p>
            <a:pPr>
              <a:buFont typeface="Arial" charset="0"/>
              <a:buNone/>
            </a:pPr>
            <a:r>
              <a:rPr lang="en-AU" sz="1200" dirty="0"/>
              <a:t>    -  antiviral medications</a:t>
            </a:r>
          </a:p>
          <a:p>
            <a:pPr>
              <a:buNone/>
            </a:pPr>
            <a:r>
              <a:rPr lang="en-AU" sz="1200" dirty="0"/>
              <a:t>    -  maintaining stock levels of relevant consumables</a:t>
            </a:r>
          </a:p>
          <a:p>
            <a:pPr>
              <a:buFont typeface="Arial" charset="0"/>
              <a:buNone/>
            </a:pPr>
            <a:r>
              <a:rPr lang="en-AU" sz="1200" dirty="0"/>
              <a:t>    -  review of the plan</a:t>
            </a:r>
          </a:p>
          <a:p>
            <a:pPr>
              <a:buFont typeface="Arial" charset="0"/>
              <a:buNone/>
            </a:pPr>
            <a:endParaRPr lang="en-AU" dirty="0"/>
          </a:p>
        </p:txBody>
      </p:sp>
      <p:sp>
        <p:nvSpPr>
          <p:cNvPr id="8" name="Content Placeholder 2">
            <a:extLst>
              <a:ext uri="{FF2B5EF4-FFF2-40B4-BE49-F238E27FC236}">
                <a16:creationId xmlns:a16="http://schemas.microsoft.com/office/drawing/2014/main" id="{20BE8E43-64E1-4292-BA73-060E75FC21ED}"/>
              </a:ext>
            </a:extLst>
          </p:cNvPr>
          <p:cNvSpPr txBox="1">
            <a:spLocks/>
          </p:cNvSpPr>
          <p:nvPr/>
        </p:nvSpPr>
        <p:spPr>
          <a:xfrm>
            <a:off x="4644008" y="1340768"/>
            <a:ext cx="4248470" cy="4860540"/>
          </a:xfrm>
          <a:prstGeom prst="rect">
            <a:avLst/>
          </a:prstGeom>
        </p:spPr>
        <p:txBody>
          <a:bodyPr/>
          <a:lstStyle>
            <a:lvl1pPr marL="179388" indent="-179388" algn="l" rtl="0" fontAlgn="base">
              <a:spcBef>
                <a:spcPts val="600"/>
              </a:spcBef>
              <a:spcAft>
                <a:spcPts val="600"/>
              </a:spcAft>
              <a:buClr>
                <a:schemeClr val="tx1"/>
              </a:buClr>
              <a:buFont typeface="Arial" charset="0"/>
              <a:buChar char="•"/>
              <a:defRPr sz="1400" kern="1200">
                <a:solidFill>
                  <a:schemeClr val="tx1"/>
                </a:solidFill>
                <a:latin typeface="+mn-lt"/>
                <a:ea typeface="+mn-ea"/>
                <a:cs typeface="+mn-cs"/>
              </a:defRPr>
            </a:lvl1pPr>
            <a:lvl2pPr marL="358775" indent="-179388" algn="l" rtl="0" fontAlgn="base">
              <a:spcBef>
                <a:spcPct val="0"/>
              </a:spcBef>
              <a:spcAft>
                <a:spcPts val="300"/>
              </a:spcAft>
              <a:buClr>
                <a:schemeClr val="tx1"/>
              </a:buClr>
              <a:buFont typeface="Arial" charset="0"/>
              <a:buChar char="−"/>
              <a:defRPr sz="1400" kern="1200">
                <a:solidFill>
                  <a:schemeClr val="tx1"/>
                </a:solidFill>
                <a:latin typeface="+mn-lt"/>
                <a:ea typeface="+mn-ea"/>
                <a:cs typeface="+mn-cs"/>
              </a:defRPr>
            </a:lvl2pPr>
            <a:lvl3pPr marL="539750" indent="-179388" algn="l" rtl="0" fontAlgn="base">
              <a:spcBef>
                <a:spcPct val="0"/>
              </a:spcBef>
              <a:spcAft>
                <a:spcPts val="300"/>
              </a:spcAft>
              <a:buClr>
                <a:schemeClr val="tx1"/>
              </a:buClr>
              <a:buFont typeface="Courier New" pitchFamily="49" charset="0"/>
              <a:buChar char="o"/>
              <a:defRPr sz="1400" kern="1200">
                <a:solidFill>
                  <a:schemeClr val="tx1"/>
                </a:solidFill>
                <a:latin typeface="+mn-lt"/>
                <a:ea typeface="+mn-ea"/>
                <a:cs typeface="+mn-cs"/>
              </a:defRPr>
            </a:lvl3pPr>
            <a:lvl4pPr algn="l" rtl="0" fontAlgn="base">
              <a:spcBef>
                <a:spcPts val="600"/>
              </a:spcBef>
              <a:spcAft>
                <a:spcPts val="300"/>
              </a:spcAft>
              <a:buFont typeface="Arial" charset="0"/>
              <a:defRPr sz="1600" kern="1200">
                <a:solidFill>
                  <a:schemeClr val="accent2"/>
                </a:solidFill>
                <a:latin typeface="+mn-lt"/>
                <a:ea typeface="+mn-ea"/>
                <a:cs typeface="+mn-cs"/>
              </a:defRPr>
            </a:lvl4pPr>
            <a:lvl5pPr marL="892175" indent="-177800" algn="l" rtl="0" fontAlgn="base">
              <a:spcBef>
                <a:spcPct val="0"/>
              </a:spcBef>
              <a:spcAft>
                <a:spcPts val="3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AU" b="1" dirty="0">
                <a:solidFill>
                  <a:srgbClr val="00539B"/>
                </a:solidFill>
              </a:rPr>
              <a:t>Appendices include</a:t>
            </a:r>
            <a:r>
              <a:rPr lang="en-AU" dirty="0"/>
              <a:t>: </a:t>
            </a:r>
          </a:p>
          <a:p>
            <a:pPr>
              <a:buNone/>
            </a:pPr>
            <a:r>
              <a:rPr lang="en-AU" dirty="0"/>
              <a:t>   -  </a:t>
            </a:r>
            <a:r>
              <a:rPr lang="en-AU" sz="1200" dirty="0"/>
              <a:t>roles and responsibilities of stakeholders-template</a:t>
            </a:r>
          </a:p>
          <a:p>
            <a:pPr>
              <a:buFont typeface="Arial" charset="0"/>
              <a:buNone/>
            </a:pPr>
            <a:r>
              <a:rPr lang="en-AU" sz="1200" dirty="0"/>
              <a:t>    -  outbreak notification process-template</a:t>
            </a:r>
          </a:p>
          <a:p>
            <a:pPr>
              <a:buFont typeface="Arial" charset="0"/>
              <a:buNone/>
            </a:pPr>
            <a:r>
              <a:rPr lang="en-AU" sz="1200" dirty="0"/>
              <a:t>    -  contact details of stakeholders-template</a:t>
            </a:r>
          </a:p>
          <a:p>
            <a:pPr>
              <a:buFont typeface="Arial" charset="0"/>
              <a:buNone/>
            </a:pPr>
            <a:r>
              <a:rPr lang="en-AU" sz="1200" dirty="0"/>
              <a:t>    -  facility alert sign</a:t>
            </a:r>
          </a:p>
          <a:p>
            <a:pPr>
              <a:buFont typeface="Arial" charset="0"/>
              <a:buNone/>
            </a:pPr>
            <a:r>
              <a:rPr lang="en-AU" sz="1200" dirty="0"/>
              <a:t>    -  handwash/rub and respiratory etiquette signs</a:t>
            </a:r>
          </a:p>
          <a:p>
            <a:pPr>
              <a:buFont typeface="Arial" charset="0"/>
              <a:buNone/>
            </a:pPr>
            <a:r>
              <a:rPr lang="en-AU" sz="1200" dirty="0"/>
              <a:t>    -  Droplet and Contact Precautions sign</a:t>
            </a:r>
          </a:p>
          <a:p>
            <a:pPr>
              <a:buFont typeface="Arial" charset="0"/>
              <a:buNone/>
            </a:pPr>
            <a:r>
              <a:rPr lang="en-AU" sz="1200" dirty="0"/>
              <a:t>    -  antiviral dosages</a:t>
            </a:r>
          </a:p>
          <a:p>
            <a:pPr>
              <a:buFont typeface="Arial" charset="0"/>
              <a:buNone/>
            </a:pPr>
            <a:r>
              <a:rPr lang="en-AU" sz="1200" dirty="0"/>
              <a:t>    -  oseltamivir fact sheet</a:t>
            </a:r>
          </a:p>
          <a:p>
            <a:pPr>
              <a:buFont typeface="Arial" charset="0"/>
              <a:buNone/>
            </a:pPr>
            <a:r>
              <a:rPr lang="en-AU" sz="1200" dirty="0"/>
              <a:t>       </a:t>
            </a:r>
            <a:r>
              <a:rPr lang="en-AU" sz="1200" b="1" dirty="0"/>
              <a:t>COVID-19 specific appendices:</a:t>
            </a:r>
          </a:p>
          <a:p>
            <a:pPr>
              <a:buFont typeface="Arial" charset="0"/>
              <a:buNone/>
            </a:pPr>
            <a:r>
              <a:rPr lang="en-AU" sz="1200" dirty="0"/>
              <a:t>    -  Novel respiratory disease of public health </a:t>
            </a:r>
          </a:p>
          <a:p>
            <a:pPr>
              <a:buFont typeface="Arial" charset="0"/>
              <a:buNone/>
            </a:pPr>
            <a:r>
              <a:rPr lang="en-AU" sz="1200" dirty="0"/>
              <a:t>       concern-COVID-19 (including a template)</a:t>
            </a:r>
          </a:p>
          <a:p>
            <a:pPr>
              <a:buNone/>
            </a:pPr>
            <a:r>
              <a:rPr lang="en-AU" sz="1200" dirty="0"/>
              <a:t>    -  Airborne and Contact Precautions sign</a:t>
            </a:r>
          </a:p>
          <a:p>
            <a:pPr>
              <a:buNone/>
            </a:pPr>
            <a:r>
              <a:rPr lang="en-AU" sz="1200" dirty="0"/>
              <a:t>    -  Principles of fit checking P2/N95 masks</a:t>
            </a:r>
          </a:p>
          <a:p>
            <a:pPr>
              <a:buFont typeface="Arial" charset="0"/>
              <a:buNone/>
            </a:pPr>
            <a:endParaRPr lang="en-AU" sz="1200" dirty="0"/>
          </a:p>
          <a:p>
            <a:pPr>
              <a:buFont typeface="Arial" charset="0"/>
              <a:buNone/>
            </a:pPr>
            <a:endParaRPr lang="en-AU" dirty="0"/>
          </a:p>
        </p:txBody>
      </p:sp>
      <p:sp>
        <p:nvSpPr>
          <p:cNvPr id="11" name="TextBox 10">
            <a:extLst>
              <a:ext uri="{FF2B5EF4-FFF2-40B4-BE49-F238E27FC236}">
                <a16:creationId xmlns:a16="http://schemas.microsoft.com/office/drawing/2014/main" id="{0FCD8F19-7CB0-4C44-BCAD-91E131CDED6B}"/>
              </a:ext>
            </a:extLst>
          </p:cNvPr>
          <p:cNvSpPr txBox="1"/>
          <p:nvPr/>
        </p:nvSpPr>
        <p:spPr>
          <a:xfrm>
            <a:off x="755576" y="4797152"/>
            <a:ext cx="3528392" cy="646331"/>
          </a:xfrm>
          <a:prstGeom prst="rect">
            <a:avLst/>
          </a:prstGeom>
          <a:noFill/>
        </p:spPr>
        <p:txBody>
          <a:bodyPr wrap="square" rtlCol="0">
            <a:spAutoFit/>
          </a:bodyPr>
          <a:lstStyle/>
          <a:p>
            <a:pPr lvl="0"/>
            <a:r>
              <a:rPr lang="en-AU" sz="1200" b="1" dirty="0"/>
              <a:t>The OMP template is designed to significantly decrease the time required to develop a comprehensive plan.</a:t>
            </a:r>
          </a:p>
        </p:txBody>
      </p:sp>
      <p:sp>
        <p:nvSpPr>
          <p:cNvPr id="9" name="Footer Placeholder 7">
            <a:extLst>
              <a:ext uri="{FF2B5EF4-FFF2-40B4-BE49-F238E27FC236}">
                <a16:creationId xmlns:a16="http://schemas.microsoft.com/office/drawing/2014/main" id="{6427D28A-E357-4714-B0D6-0E2F20AC45C0}"/>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41125726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a:xfrm>
            <a:off x="395288" y="116632"/>
            <a:ext cx="8353176" cy="684833"/>
          </a:xfrm>
        </p:spPr>
        <p:txBody>
          <a:bodyPr>
            <a:normAutofit/>
          </a:bodyPr>
          <a:lstStyle/>
          <a:p>
            <a:r>
              <a:rPr lang="en-AU" sz="2400" b="1" dirty="0"/>
              <a:t>Further influenza resources available on MNPHU website</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a:xfrm>
            <a:off x="395288" y="1196752"/>
            <a:ext cx="8353176" cy="4968552"/>
          </a:xfrm>
        </p:spPr>
        <p:txBody>
          <a:bodyPr/>
          <a:lstStyle/>
          <a:p>
            <a:pPr marL="0" indent="0">
              <a:buNone/>
            </a:pPr>
            <a:r>
              <a:rPr lang="en-AU" b="1" dirty="0"/>
              <a:t>Influenza planning guide</a:t>
            </a:r>
          </a:p>
          <a:p>
            <a:pPr lvl="1">
              <a:buFont typeface="Courier New" panose="02070309020205020404" pitchFamily="49" charset="0"/>
              <a:buChar char="o"/>
            </a:pPr>
            <a:r>
              <a:rPr lang="en-AU" dirty="0"/>
              <a:t>This document is a resource which provides links to influenza resources and outlines objectives, strategies and tactics to assist your facility to complete an Influenza Outbreak Management Plan. </a:t>
            </a:r>
          </a:p>
          <a:p>
            <a:pPr lvl="1">
              <a:buFont typeface="Courier New" panose="02070309020205020404" pitchFamily="49" charset="0"/>
              <a:buChar char="o"/>
            </a:pPr>
            <a:r>
              <a:rPr lang="en-AU" dirty="0"/>
              <a:t>It can also be used as a check list if desired.</a:t>
            </a:r>
          </a:p>
          <a:p>
            <a:pPr lvl="1">
              <a:buFont typeface="Courier New" panose="02070309020205020404" pitchFamily="49" charset="0"/>
              <a:buChar char="o"/>
            </a:pPr>
            <a:endParaRPr lang="en-AU" dirty="0"/>
          </a:p>
          <a:p>
            <a:pPr marL="0" indent="0">
              <a:buNone/>
            </a:pPr>
            <a:r>
              <a:rPr lang="en-AU" b="1" dirty="0"/>
              <a:t>Influenza vaccination registers (spreadsheet templates)</a:t>
            </a:r>
          </a:p>
          <a:p>
            <a:pPr lvl="1">
              <a:buFont typeface="Courier New" panose="02070309020205020404" pitchFamily="49" charset="0"/>
              <a:buChar char="o"/>
            </a:pPr>
            <a:r>
              <a:rPr lang="en-AU" dirty="0"/>
              <a:t>Maintaining separate electronic registers for annual staff and resident influenza vaccinations is recommended. </a:t>
            </a:r>
          </a:p>
          <a:p>
            <a:pPr lvl="1">
              <a:buFont typeface="Courier New" panose="02070309020205020404" pitchFamily="49" charset="0"/>
              <a:buChar char="o"/>
            </a:pPr>
            <a:r>
              <a:rPr lang="en-AU" dirty="0"/>
              <a:t>These templates automatically generate the percentage of staff and residents who have been vaccinated or who have declined.</a:t>
            </a:r>
          </a:p>
          <a:p>
            <a:pPr lvl="1">
              <a:buFont typeface="Courier New" panose="02070309020205020404" pitchFamily="49" charset="0"/>
              <a:buChar char="o"/>
            </a:pPr>
            <a:endParaRPr lang="en-AU" dirty="0"/>
          </a:p>
          <a:p>
            <a:pPr marL="0" indent="0">
              <a:buNone/>
            </a:pPr>
            <a:r>
              <a:rPr lang="en-AU" b="1" dirty="0"/>
              <a:t>Influenza vaccination declination form</a:t>
            </a:r>
          </a:p>
          <a:p>
            <a:pPr lvl="1">
              <a:buFont typeface="Courier New" panose="02070309020205020404" pitchFamily="49" charset="0"/>
              <a:buChar char="o"/>
            </a:pPr>
            <a:r>
              <a:rPr lang="en-AU" dirty="0"/>
              <a:t>Benefits of using declination forms may include: </a:t>
            </a:r>
          </a:p>
          <a:p>
            <a:pPr lvl="2">
              <a:buFontTx/>
              <a:buChar char="-"/>
            </a:pPr>
            <a:r>
              <a:rPr lang="en-AU" dirty="0"/>
              <a:t>assisting staff to make an active choice about whether or not to be vaccinated </a:t>
            </a:r>
          </a:p>
          <a:p>
            <a:pPr lvl="2">
              <a:buFontTx/>
              <a:buChar char="-"/>
            </a:pPr>
            <a:r>
              <a:rPr lang="en-AU" dirty="0"/>
              <a:t>identifying areas within your facility where targeted education may be required to approach universal acceptance of influenza vaccination. </a:t>
            </a:r>
          </a:p>
          <a:p>
            <a:pPr lvl="2">
              <a:buFontTx/>
              <a:buChar char="-"/>
            </a:pPr>
            <a:r>
              <a:rPr lang="en-AU" dirty="0"/>
              <a:t>The template can be amended, should you choose to adapt it, according to the needs of your facility.</a:t>
            </a:r>
          </a:p>
          <a:p>
            <a:pPr marL="0" indent="0">
              <a:buNone/>
            </a:pPr>
            <a:endParaRPr lang="en-AU" dirty="0"/>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7</a:t>
            </a:fld>
            <a:endParaRPr lang="en-AU" dirty="0"/>
          </a:p>
        </p:txBody>
      </p:sp>
      <p:sp>
        <p:nvSpPr>
          <p:cNvPr id="7" name="Footer Placeholder 7">
            <a:extLst>
              <a:ext uri="{FF2B5EF4-FFF2-40B4-BE49-F238E27FC236}">
                <a16:creationId xmlns:a16="http://schemas.microsoft.com/office/drawing/2014/main" id="{A1BFB4F2-EF04-4B01-A22B-133AC5C0FCFB}"/>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315259197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a:xfrm>
            <a:off x="395288" y="116632"/>
            <a:ext cx="8353176" cy="648072"/>
          </a:xfrm>
        </p:spPr>
        <p:txBody>
          <a:bodyPr>
            <a:normAutofit/>
          </a:bodyPr>
          <a:lstStyle/>
          <a:p>
            <a:r>
              <a:rPr lang="en-AU" sz="2400" b="1" dirty="0"/>
              <a:t>Planning guide – comprehensive planning approach</a:t>
            </a:r>
          </a:p>
        </p:txBody>
      </p:sp>
      <p:pic>
        <p:nvPicPr>
          <p:cNvPr id="4" name="Content Placeholder 3">
            <a:extLst>
              <a:ext uri="{FF2B5EF4-FFF2-40B4-BE49-F238E27FC236}">
                <a16:creationId xmlns:a16="http://schemas.microsoft.com/office/drawing/2014/main" id="{AF1DCCD3-3FB0-4EB2-8B4B-48D2E78CEB62}"/>
              </a:ext>
            </a:extLst>
          </p:cNvPr>
          <p:cNvPicPr>
            <a:picLocks noGrp="1" noChangeAspect="1"/>
          </p:cNvPicPr>
          <p:nvPr>
            <p:ph idx="1"/>
          </p:nvPr>
        </p:nvPicPr>
        <p:blipFill>
          <a:blip r:embed="rId3"/>
          <a:stretch>
            <a:fillRect/>
          </a:stretch>
        </p:blipFill>
        <p:spPr>
          <a:xfrm>
            <a:off x="1835696" y="980727"/>
            <a:ext cx="7056784" cy="5435947"/>
          </a:xfrm>
          <a:prstGeom prst="rect">
            <a:avLst/>
          </a:prstGeom>
        </p:spPr>
      </p:pic>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8</a:t>
            </a:fld>
            <a:endParaRPr lang="en-AU" dirty="0"/>
          </a:p>
        </p:txBody>
      </p:sp>
      <p:sp>
        <p:nvSpPr>
          <p:cNvPr id="7" name="Footer Placeholder 7">
            <a:extLst>
              <a:ext uri="{FF2B5EF4-FFF2-40B4-BE49-F238E27FC236}">
                <a16:creationId xmlns:a16="http://schemas.microsoft.com/office/drawing/2014/main" id="{D56191DE-529C-4FA8-8FFF-2EF16617BC9D}"/>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12712203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719D-4D4E-45C3-A3C9-D28E073B7A45}"/>
              </a:ext>
            </a:extLst>
          </p:cNvPr>
          <p:cNvSpPr>
            <a:spLocks noGrp="1"/>
          </p:cNvSpPr>
          <p:nvPr>
            <p:ph type="title"/>
          </p:nvPr>
        </p:nvSpPr>
        <p:spPr>
          <a:xfrm>
            <a:off x="395288" y="116632"/>
            <a:ext cx="8353176" cy="648072"/>
          </a:xfrm>
        </p:spPr>
        <p:txBody>
          <a:bodyPr>
            <a:normAutofit/>
          </a:bodyPr>
          <a:lstStyle/>
          <a:p>
            <a:pPr algn="ctr"/>
            <a:r>
              <a:rPr lang="en-AU" sz="2800" b="1" dirty="0"/>
              <a:t>Public health assumptions to consider</a:t>
            </a:r>
          </a:p>
        </p:txBody>
      </p:sp>
      <p:sp>
        <p:nvSpPr>
          <p:cNvPr id="3" name="Content Placeholder 2">
            <a:extLst>
              <a:ext uri="{FF2B5EF4-FFF2-40B4-BE49-F238E27FC236}">
                <a16:creationId xmlns:a16="http://schemas.microsoft.com/office/drawing/2014/main" id="{14D4B24C-AFAA-4F34-87FE-99743324EA68}"/>
              </a:ext>
            </a:extLst>
          </p:cNvPr>
          <p:cNvSpPr>
            <a:spLocks noGrp="1"/>
          </p:cNvSpPr>
          <p:nvPr>
            <p:ph idx="1"/>
          </p:nvPr>
        </p:nvSpPr>
        <p:spPr>
          <a:xfrm>
            <a:off x="395288" y="1052737"/>
            <a:ext cx="8353176" cy="5363938"/>
          </a:xfrm>
        </p:spPr>
        <p:txBody>
          <a:bodyPr/>
          <a:lstStyle/>
          <a:p>
            <a:pPr marL="0" indent="0">
              <a:buNone/>
            </a:pPr>
            <a:r>
              <a:rPr lang="en-AU" dirty="0"/>
              <a:t>As outlined in the </a:t>
            </a:r>
            <a:r>
              <a:rPr lang="en-AU" i="1" dirty="0"/>
              <a:t>Coronavirus disease 2019 outbreaks in residential care facilities </a:t>
            </a:r>
            <a:r>
              <a:rPr lang="en-AU" dirty="0"/>
              <a:t>(CDNA, Mar 2020):</a:t>
            </a:r>
          </a:p>
          <a:p>
            <a:pPr marL="0" indent="0">
              <a:buNone/>
            </a:pPr>
            <a:endParaRPr lang="en-AU" dirty="0"/>
          </a:p>
          <a:p>
            <a:pPr lvl="1">
              <a:buFont typeface="Courier New" panose="02070309020205020404" pitchFamily="49" charset="0"/>
              <a:buChar char="o"/>
            </a:pPr>
            <a:r>
              <a:rPr lang="en-AU" b="1" dirty="0"/>
              <a:t>A COVID-19 pandemic will affect the entire health care system and the community</a:t>
            </a:r>
          </a:p>
          <a:p>
            <a:pPr marL="179387" lvl="1" indent="0">
              <a:buNone/>
            </a:pPr>
            <a:r>
              <a:rPr lang="en-AU" dirty="0"/>
              <a:t>    -    Hospitals, local public health units and other services may have limited capacity</a:t>
            </a:r>
          </a:p>
          <a:p>
            <a:pPr marL="179387" lvl="1" indent="0">
              <a:buNone/>
            </a:pPr>
            <a:r>
              <a:rPr lang="en-AU" dirty="0"/>
              <a:t>    -    RACFs may not be able to rely on the same level of support they receive now</a:t>
            </a:r>
          </a:p>
          <a:p>
            <a:pPr marL="179387" lvl="1" indent="0">
              <a:buNone/>
            </a:pPr>
            <a:r>
              <a:rPr lang="en-AU" dirty="0"/>
              <a:t>    -    This might include caring for residents who would usually be managed in the hospital setting</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Number of RACF staff may reduce by up to one third</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Usual source of supplies will be disrupted or unavailable</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Infection prevention and control practices (e.g. hand hygiene, PPE, isolation, etc,) will be the main line of defence as:</a:t>
            </a:r>
          </a:p>
          <a:p>
            <a:pPr marL="179387" lvl="1" indent="0">
              <a:buNone/>
            </a:pPr>
            <a:r>
              <a:rPr lang="en-AU" dirty="0"/>
              <a:t>    -    A COVID-19 vaccine will not be available for at least 12 months</a:t>
            </a:r>
          </a:p>
          <a:p>
            <a:pPr marL="179387" lvl="1" indent="0">
              <a:buNone/>
            </a:pPr>
            <a:r>
              <a:rPr lang="en-AU" dirty="0"/>
              <a:t>    -    The efficacy of antivirals is currently unknown</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Care protocols may change and new practice may have to be adapted</a:t>
            </a:r>
          </a:p>
          <a:p>
            <a:pPr lvl="1">
              <a:buFont typeface="Courier New" panose="02070309020205020404" pitchFamily="49" charset="0"/>
              <a:buChar char="o"/>
            </a:pPr>
            <a:endParaRPr lang="en-AU" dirty="0"/>
          </a:p>
          <a:p>
            <a:pPr lvl="1">
              <a:buFont typeface="Courier New" panose="02070309020205020404" pitchFamily="49" charset="0"/>
              <a:buChar char="o"/>
            </a:pPr>
            <a:r>
              <a:rPr lang="en-AU" b="1" dirty="0"/>
              <a:t>Communications with families will need to meet their needs for information and reduce the demands on staff</a:t>
            </a:r>
          </a:p>
        </p:txBody>
      </p:sp>
      <p:sp>
        <p:nvSpPr>
          <p:cNvPr id="5" name="Slide Number Placeholder 4">
            <a:extLst>
              <a:ext uri="{FF2B5EF4-FFF2-40B4-BE49-F238E27FC236}">
                <a16:creationId xmlns:a16="http://schemas.microsoft.com/office/drawing/2014/main" id="{59C4FED7-49AA-4DFD-AC51-2FE0A44032F7}"/>
              </a:ext>
            </a:extLst>
          </p:cNvPr>
          <p:cNvSpPr>
            <a:spLocks noGrp="1"/>
          </p:cNvSpPr>
          <p:nvPr>
            <p:ph type="sldNum" sz="quarter" idx="11"/>
          </p:nvPr>
        </p:nvSpPr>
        <p:spPr/>
        <p:txBody>
          <a:bodyPr/>
          <a:lstStyle/>
          <a:p>
            <a:pPr>
              <a:defRPr/>
            </a:pPr>
            <a:fld id="{CE0C118B-9F9F-4B7A-A0ED-A4E6C837C336}" type="slidenum">
              <a:rPr lang="en-AU" smtClean="0"/>
              <a:pPr>
                <a:defRPr/>
              </a:pPr>
              <a:t>9</a:t>
            </a:fld>
            <a:endParaRPr lang="en-AU" dirty="0"/>
          </a:p>
        </p:txBody>
      </p:sp>
      <p:sp>
        <p:nvSpPr>
          <p:cNvPr id="7" name="Footer Placeholder 7">
            <a:extLst>
              <a:ext uri="{FF2B5EF4-FFF2-40B4-BE49-F238E27FC236}">
                <a16:creationId xmlns:a16="http://schemas.microsoft.com/office/drawing/2014/main" id="{6A9B16F5-2BC2-401D-B20D-32EF7BD9354A}"/>
              </a:ext>
            </a:extLst>
          </p:cNvPr>
          <p:cNvSpPr txBox="1">
            <a:spLocks/>
          </p:cNvSpPr>
          <p:nvPr/>
        </p:nvSpPr>
        <p:spPr bwMode="auto">
          <a:xfrm>
            <a:off x="251520" y="6416675"/>
            <a:ext cx="4608512" cy="359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42950" indent="-285750" algn="l" rtl="0" fontAlgn="base">
              <a:spcBef>
                <a:spcPct val="0"/>
              </a:spcBef>
              <a:spcAft>
                <a:spcPct val="0"/>
              </a:spcAft>
              <a:defRPr kern="1200">
                <a:solidFill>
                  <a:schemeClr val="tx1"/>
                </a:solidFill>
                <a:latin typeface="Arial" charset="0"/>
                <a:ea typeface="+mn-ea"/>
                <a:cs typeface="Arial" charset="0"/>
              </a:defRPr>
            </a:lvl2pPr>
            <a:lvl3pPr marL="1143000" indent="-228600" algn="l" rtl="0" fontAlgn="base">
              <a:spcBef>
                <a:spcPct val="0"/>
              </a:spcBef>
              <a:spcAft>
                <a:spcPct val="0"/>
              </a:spcAft>
              <a:defRPr kern="1200">
                <a:solidFill>
                  <a:schemeClr val="tx1"/>
                </a:solidFill>
                <a:latin typeface="Arial" charset="0"/>
                <a:ea typeface="+mn-ea"/>
                <a:cs typeface="Arial" charset="0"/>
              </a:defRPr>
            </a:lvl3pPr>
            <a:lvl4pPr marL="1600200" indent="-228600" algn="l" rtl="0" fontAlgn="base">
              <a:spcBef>
                <a:spcPct val="0"/>
              </a:spcBef>
              <a:spcAft>
                <a:spcPct val="0"/>
              </a:spcAft>
              <a:defRPr kern="1200">
                <a:solidFill>
                  <a:schemeClr val="tx1"/>
                </a:solidFill>
                <a:latin typeface="Arial" charset="0"/>
                <a:ea typeface="+mn-ea"/>
                <a:cs typeface="Arial" charset="0"/>
              </a:defRPr>
            </a:lvl4pPr>
            <a:lvl5pPr marL="2057400" indent="-228600" algn="l" rtl="0" fontAlgn="base">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AU" altLang="en-US" sz="700" dirty="0">
                <a:solidFill>
                  <a:srgbClr val="333333"/>
                </a:solidFill>
              </a:rPr>
              <a:t>Metro North Public Health Unit – Influenza and COVID-19: Planning and preparedness for RACFs, 1</a:t>
            </a:r>
            <a:r>
              <a:rPr lang="en-AU" altLang="en-US" sz="700" baseline="30000" dirty="0">
                <a:solidFill>
                  <a:srgbClr val="333333"/>
                </a:solidFill>
              </a:rPr>
              <a:t>st</a:t>
            </a:r>
            <a:r>
              <a:rPr lang="en-AU" altLang="en-US" sz="700" dirty="0">
                <a:solidFill>
                  <a:srgbClr val="333333"/>
                </a:solidFill>
              </a:rPr>
              <a:t> April 2020</a:t>
            </a:r>
          </a:p>
        </p:txBody>
      </p:sp>
    </p:spTree>
    <p:extLst>
      <p:ext uri="{BB962C8B-B14F-4D97-AF65-F5344CB8AC3E}">
        <p14:creationId xmlns:p14="http://schemas.microsoft.com/office/powerpoint/2010/main" val="2351691996"/>
      </p:ext>
    </p:extLst>
  </p:cSld>
  <p:clrMapOvr>
    <a:masterClrMapping/>
  </p:clrMapOvr>
  <p:transition spd="med">
    <p:fade/>
  </p:transition>
</p:sld>
</file>

<file path=ppt/theme/theme1.xml><?xml version="1.0" encoding="utf-8"?>
<a:theme xmlns:a="http://schemas.openxmlformats.org/drawingml/2006/main" name="Metro North">
  <a:themeElements>
    <a:clrScheme name="Metro North">
      <a:dk1>
        <a:sysClr val="windowText" lastClr="000000"/>
      </a:dk1>
      <a:lt1>
        <a:sysClr val="window" lastClr="FFFFFF"/>
      </a:lt1>
      <a:dk2>
        <a:srgbClr val="D9D9D6"/>
      </a:dk2>
      <a:lt2>
        <a:srgbClr val="FFFFFF"/>
      </a:lt2>
      <a:accent1>
        <a:srgbClr val="236192"/>
      </a:accent1>
      <a:accent2>
        <a:srgbClr val="00778B"/>
      </a:accent2>
      <a:accent3>
        <a:srgbClr val="00A3AD"/>
      </a:accent3>
      <a:accent4>
        <a:srgbClr val="6ECEB2"/>
      </a:accent4>
      <a:accent5>
        <a:srgbClr val="9ADBE8"/>
      </a:accent5>
      <a:accent6>
        <a:srgbClr val="BCE194"/>
      </a:accent6>
      <a:hlink>
        <a:srgbClr val="236192"/>
      </a:hlink>
      <a:folHlink>
        <a:srgbClr val="2361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ic PowerPoint Template.potx" id="{5989893B-1446-475D-A6D4-DEEECE6DBEA8}" vid="{B3B32E97-E890-45DB-B34D-D99EFF31E6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6828</TotalTime>
  <Words>3186</Words>
  <Application>Microsoft Office PowerPoint</Application>
  <PresentationFormat>On-screen Show (4:3)</PresentationFormat>
  <Paragraphs>333</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Courier New</vt:lpstr>
      <vt:lpstr>Metro North</vt:lpstr>
      <vt:lpstr>Acrobat Document</vt:lpstr>
      <vt:lpstr>Influenza and COVID-19 Planning and preparedness for residential aged care facilities</vt:lpstr>
      <vt:lpstr>Influenza and COVID-19</vt:lpstr>
      <vt:lpstr>National guidelines</vt:lpstr>
      <vt:lpstr>Planning approach for RACFs</vt:lpstr>
      <vt:lpstr>Outbreak management plan</vt:lpstr>
      <vt:lpstr>Influenza outbreak management plan (OMP)</vt:lpstr>
      <vt:lpstr>Further influenza resources available on MNPHU website</vt:lpstr>
      <vt:lpstr>Planning guide – comprehensive planning approach</vt:lpstr>
      <vt:lpstr>Public health assumptions to consider</vt:lpstr>
      <vt:lpstr>Planning and preparedness activities</vt:lpstr>
      <vt:lpstr>Infection control precautions signs</vt:lpstr>
      <vt:lpstr>Modifications to the ILI response due to COVID-19</vt:lpstr>
      <vt:lpstr>Modifications to the ILI response due to COVID-19 cont.</vt:lpstr>
      <vt:lpstr>COVID-19 resources</vt:lpstr>
      <vt:lpstr>COVID-19 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Taylor</dc:creator>
  <cp:lastModifiedBy>Kim Langfeldt</cp:lastModifiedBy>
  <cp:revision>210</cp:revision>
  <cp:lastPrinted>2020-03-17T00:35:57Z</cp:lastPrinted>
  <dcterms:created xsi:type="dcterms:W3CDTF">2012-12-12T02:52:42Z</dcterms:created>
  <dcterms:modified xsi:type="dcterms:W3CDTF">2020-04-01T01:18:38Z</dcterms:modified>
</cp:coreProperties>
</file>